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21"/>
  </p:notesMasterIdLst>
  <p:sldIdLst>
    <p:sldId id="256" r:id="rId3"/>
    <p:sldId id="267" r:id="rId4"/>
    <p:sldId id="271" r:id="rId5"/>
    <p:sldId id="272" r:id="rId6"/>
    <p:sldId id="282" r:id="rId7"/>
    <p:sldId id="283" r:id="rId8"/>
    <p:sldId id="281" r:id="rId9"/>
    <p:sldId id="274" r:id="rId10"/>
    <p:sldId id="275" r:id="rId11"/>
    <p:sldId id="276" r:id="rId12"/>
    <p:sldId id="284" r:id="rId13"/>
    <p:sldId id="288" r:id="rId14"/>
    <p:sldId id="277" r:id="rId15"/>
    <p:sldId id="289" r:id="rId16"/>
    <p:sldId id="286" r:id="rId17"/>
    <p:sldId id="279" r:id="rId18"/>
    <p:sldId id="287"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E74"/>
    <a:srgbClr val="0072CF"/>
    <a:srgbClr val="000BCF"/>
    <a:srgbClr val="FFFFFF"/>
    <a:srgbClr val="000000"/>
    <a:srgbClr val="68AC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9777" autoAdjust="0"/>
  </p:normalViewPr>
  <p:slideViewPr>
    <p:cSldViewPr snapToGrid="0">
      <p:cViewPr varScale="1">
        <p:scale>
          <a:sx n="67" d="100"/>
          <a:sy n="67" d="100"/>
        </p:scale>
        <p:origin x="654" y="60"/>
      </p:cViewPr>
      <p:guideLst/>
    </p:cSldViewPr>
  </p:slideViewPr>
  <p:notesTextViewPr>
    <p:cViewPr>
      <p:scale>
        <a:sx n="1" d="1"/>
        <a:sy n="1" d="1"/>
      </p:scale>
      <p:origin x="0" y="0"/>
    </p:cViewPr>
  </p:notesTextViewPr>
  <p:notesViewPr>
    <p:cSldViewPr snapToGrid="0">
      <p:cViewPr varScale="1">
        <p:scale>
          <a:sx n="88" d="100"/>
          <a:sy n="88" d="100"/>
        </p:scale>
        <p:origin x="296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38C5BE-9BD1-49FC-838E-49599207D466}" type="datetimeFigureOut">
              <a:rPr lang="en-GB" smtClean="0"/>
              <a:t>09/10/2019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74C5E8-2AF3-49FD-9E39-50122889BB47}" type="slidenum">
              <a:rPr lang="en-GB" smtClean="0"/>
              <a:t>‹#›</a:t>
            </a:fld>
            <a:endParaRPr lang="en-GB"/>
          </a:p>
        </p:txBody>
      </p:sp>
    </p:spTree>
    <p:extLst>
      <p:ext uri="{BB962C8B-B14F-4D97-AF65-F5344CB8AC3E}">
        <p14:creationId xmlns:p14="http://schemas.microsoft.com/office/powerpoint/2010/main" val="3048702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Hello.</a:t>
            </a:r>
            <a:r>
              <a:rPr lang="en-GB" baseline="0" dirty="0" smtClean="0"/>
              <a:t> My name is Dominic and I work on the REACH collaboration under Eloy de </a:t>
            </a:r>
            <a:r>
              <a:rPr lang="en-GB" baseline="0" dirty="0" err="1" smtClean="0"/>
              <a:t>Lera</a:t>
            </a:r>
            <a:r>
              <a:rPr lang="en-GB" baseline="0" dirty="0" smtClean="0"/>
              <a:t> </a:t>
            </a:r>
            <a:r>
              <a:rPr lang="en-GB" baseline="0" dirty="0" err="1" smtClean="0"/>
              <a:t>Acedo</a:t>
            </a:r>
            <a:r>
              <a:rPr lang="en-GB" baseline="0" dirty="0" smtClean="0"/>
              <a:t>.</a:t>
            </a:r>
          </a:p>
          <a:p>
            <a:r>
              <a:rPr lang="en-GB" baseline="0" dirty="0" smtClean="0"/>
              <a:t>I work primarily on developing the data analysis techniques and pipeline for REACH and I’d like to talk about some work I’ve been doing on modelling and correcting for chromatic distortions of antennae in Global 21cm experiments.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REACH’s data analysis uses detailed physically motivated models of the foregrounds, antenna</a:t>
            </a:r>
            <a:r>
              <a:rPr lang="en-GB" baseline="0" dirty="0" smtClean="0"/>
              <a:t> and the</a:t>
            </a:r>
            <a:r>
              <a:rPr lang="en-GB" dirty="0" smtClean="0"/>
              <a:t> 21cm itself in the data fitting, which is done in a Bayesian framework.</a:t>
            </a:r>
          </a:p>
          <a:p>
            <a:endParaRPr lang="en-GB" dirty="0"/>
          </a:p>
        </p:txBody>
      </p:sp>
      <p:sp>
        <p:nvSpPr>
          <p:cNvPr id="4" name="Slide Number Placeholder 3"/>
          <p:cNvSpPr>
            <a:spLocks noGrp="1"/>
          </p:cNvSpPr>
          <p:nvPr>
            <p:ph type="sldNum" sz="quarter" idx="10"/>
          </p:nvPr>
        </p:nvSpPr>
        <p:spPr/>
        <p:txBody>
          <a:bodyPr/>
          <a:lstStyle/>
          <a:p>
            <a:fld id="{D874C5E8-2AF3-49FD-9E39-50122889BB47}" type="slidenum">
              <a:rPr lang="en-GB" smtClean="0"/>
              <a:t>1</a:t>
            </a:fld>
            <a:endParaRPr lang="en-GB"/>
          </a:p>
        </p:txBody>
      </p:sp>
    </p:spTree>
    <p:extLst>
      <p:ext uri="{BB962C8B-B14F-4D97-AF65-F5344CB8AC3E}">
        <p14:creationId xmlns:p14="http://schemas.microsoft.com/office/powerpoint/2010/main" val="3593509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Then a</a:t>
            </a:r>
            <a:r>
              <a:rPr lang="en-GB" baseline="0" dirty="0" smtClean="0"/>
              <a:t> base map can be chosen. I use Haslam but there is very little dependency on what specific base map is used. Each defined region of the sky can be isolated from this base map, </a:t>
            </a:r>
            <a:r>
              <a:rPr lang="en-GB" baseline="0" dirty="0" err="1" smtClean="0"/>
              <a:t>M_i</a:t>
            </a:r>
            <a:r>
              <a:rPr lang="en-GB" baseline="0" dirty="0" smtClean="0"/>
              <a:t> in this equation is a mask of the sky region, and convolved with a model of the antenna pattern at every frequency, as well as integrated over the observing time. This produces a chromaticity functions for each region of the sky. </a:t>
            </a:r>
            <a:endParaRPr lang="en-GB" dirty="0"/>
          </a:p>
        </p:txBody>
      </p:sp>
      <p:sp>
        <p:nvSpPr>
          <p:cNvPr id="4" name="Slide Number Placeholder 3"/>
          <p:cNvSpPr>
            <a:spLocks noGrp="1"/>
          </p:cNvSpPr>
          <p:nvPr>
            <p:ph type="sldNum" sz="quarter" idx="10"/>
          </p:nvPr>
        </p:nvSpPr>
        <p:spPr/>
        <p:txBody>
          <a:bodyPr/>
          <a:lstStyle/>
          <a:p>
            <a:fld id="{D874C5E8-2AF3-49FD-9E39-50122889BB47}" type="slidenum">
              <a:rPr lang="en-GB" smtClean="0"/>
              <a:t>10</a:t>
            </a:fld>
            <a:endParaRPr lang="en-GB"/>
          </a:p>
        </p:txBody>
      </p:sp>
    </p:spTree>
    <p:extLst>
      <p:ext uri="{BB962C8B-B14F-4D97-AF65-F5344CB8AC3E}">
        <p14:creationId xmlns:p14="http://schemas.microsoft.com/office/powerpoint/2010/main" val="2068556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are</a:t>
            </a:r>
            <a:r>
              <a:rPr lang="en-GB" baseline="0" dirty="0" smtClean="0"/>
              <a:t> the chromatic functions of a log spiral antenna when the sky is divided into 4 regions.</a:t>
            </a:r>
            <a:endParaRPr lang="en-GB" dirty="0"/>
          </a:p>
        </p:txBody>
      </p:sp>
      <p:sp>
        <p:nvSpPr>
          <p:cNvPr id="4" name="Slide Number Placeholder 3"/>
          <p:cNvSpPr>
            <a:spLocks noGrp="1"/>
          </p:cNvSpPr>
          <p:nvPr>
            <p:ph type="sldNum" sz="quarter" idx="10"/>
          </p:nvPr>
        </p:nvSpPr>
        <p:spPr/>
        <p:txBody>
          <a:bodyPr/>
          <a:lstStyle/>
          <a:p>
            <a:fld id="{D874C5E8-2AF3-49FD-9E39-50122889BB47}" type="slidenum">
              <a:rPr lang="en-GB" smtClean="0"/>
              <a:t>11</a:t>
            </a:fld>
            <a:endParaRPr lang="en-GB"/>
          </a:p>
        </p:txBody>
      </p:sp>
    </p:spTree>
    <p:extLst>
      <p:ext uri="{BB962C8B-B14F-4D97-AF65-F5344CB8AC3E}">
        <p14:creationId xmlns:p14="http://schemas.microsoft.com/office/powerpoint/2010/main" val="3398911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These</a:t>
            </a:r>
            <a:r>
              <a:rPr lang="en-GB" baseline="0" dirty="0" smtClean="0"/>
              <a:t> chromatic functions can the be multiplied by a parameterised running power law and summed to produce a 2N+1 parameter model that can be fit as a foreground model that includes both the antenna distortion and the spectral index variation.</a:t>
            </a:r>
            <a:endParaRPr lang="en-GB" dirty="0" smtClean="0"/>
          </a:p>
          <a:p>
            <a:endParaRPr lang="en-GB" dirty="0"/>
          </a:p>
        </p:txBody>
      </p:sp>
      <p:sp>
        <p:nvSpPr>
          <p:cNvPr id="4" name="Slide Number Placeholder 3"/>
          <p:cNvSpPr>
            <a:spLocks noGrp="1"/>
          </p:cNvSpPr>
          <p:nvPr>
            <p:ph type="sldNum" sz="quarter" idx="10"/>
          </p:nvPr>
        </p:nvSpPr>
        <p:spPr/>
        <p:txBody>
          <a:bodyPr/>
          <a:lstStyle/>
          <a:p>
            <a:fld id="{D874C5E8-2AF3-49FD-9E39-50122889BB47}" type="slidenum">
              <a:rPr lang="en-GB" smtClean="0"/>
              <a:t>12</a:t>
            </a:fld>
            <a:endParaRPr lang="en-GB"/>
          </a:p>
        </p:txBody>
      </p:sp>
    </p:spTree>
    <p:extLst>
      <p:ext uri="{BB962C8B-B14F-4D97-AF65-F5344CB8AC3E}">
        <p14:creationId xmlns:p14="http://schemas.microsoft.com/office/powerpoint/2010/main" val="229383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 found this to be highly effective at correcting for chromatic distortions provided the antenna is not too strongly chromatic,</a:t>
            </a:r>
            <a:r>
              <a:rPr lang="en-GB" baseline="0" dirty="0" smtClean="0"/>
              <a:t> or that it’s distortions are quite regular</a:t>
            </a:r>
            <a:r>
              <a:rPr lang="en-GB" dirty="0" smtClean="0"/>
              <a:t>. These</a:t>
            </a:r>
            <a:r>
              <a:rPr lang="en-GB" baseline="0" dirty="0" smtClean="0"/>
              <a:t> results show the effect of fitting the same data sets as before, with mock 21cm signals injected at 85Mhz centre frequency, fit using this method with 4 sky regions, as opposed to a 5-term log polynomial. The process is able to correct for the distortions sufficiently as to allow the 21cm signal to be clearly identified. For these two antennae, this worked over all the parameter space. I repeated this analysis for signals injected of varying centre frequency and amplitude. Both were successful across the frequency band and down to ~100 </a:t>
            </a:r>
            <a:r>
              <a:rPr lang="en-GB" baseline="0" dirty="0" err="1" smtClean="0"/>
              <a:t>mK</a:t>
            </a:r>
            <a:r>
              <a:rPr lang="en-GB" baseline="0" dirty="0" smtClean="0"/>
              <a:t> for the elliptical dipole and ~40mK for the log spiral.</a:t>
            </a:r>
            <a:endParaRPr lang="en-GB" dirty="0"/>
          </a:p>
        </p:txBody>
      </p:sp>
      <p:sp>
        <p:nvSpPr>
          <p:cNvPr id="4" name="Slide Number Placeholder 3"/>
          <p:cNvSpPr>
            <a:spLocks noGrp="1"/>
          </p:cNvSpPr>
          <p:nvPr>
            <p:ph type="sldNum" sz="quarter" idx="10"/>
          </p:nvPr>
        </p:nvSpPr>
        <p:spPr/>
        <p:txBody>
          <a:bodyPr/>
          <a:lstStyle/>
          <a:p>
            <a:fld id="{D874C5E8-2AF3-49FD-9E39-50122889BB47}" type="slidenum">
              <a:rPr lang="en-GB" smtClean="0"/>
              <a:t>13</a:t>
            </a:fld>
            <a:endParaRPr lang="en-GB"/>
          </a:p>
        </p:txBody>
      </p:sp>
    </p:spTree>
    <p:extLst>
      <p:ext uri="{BB962C8B-B14F-4D97-AF65-F5344CB8AC3E}">
        <p14:creationId xmlns:p14="http://schemas.microsoft.com/office/powerpoint/2010/main" val="957273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technique does have</a:t>
            </a:r>
            <a:r>
              <a:rPr lang="en-GB" baseline="0" dirty="0" smtClean="0"/>
              <a:t> limits. It cannot correct for any chromaticity. I haven’t yet mentioned the conical sinuous antenna. This had the strongest and least simple chromaticity. It’s beam splits into 4 lobes that rotate around zenith. These are the results for 4 sky regions, and the 21cm signal fails to be properly identified.</a:t>
            </a:r>
            <a:endParaRPr lang="en-GB" dirty="0"/>
          </a:p>
        </p:txBody>
      </p:sp>
      <p:sp>
        <p:nvSpPr>
          <p:cNvPr id="4" name="Slide Number Placeholder 3"/>
          <p:cNvSpPr>
            <a:spLocks noGrp="1"/>
          </p:cNvSpPr>
          <p:nvPr>
            <p:ph type="sldNum" sz="quarter" idx="10"/>
          </p:nvPr>
        </p:nvSpPr>
        <p:spPr/>
        <p:txBody>
          <a:bodyPr/>
          <a:lstStyle/>
          <a:p>
            <a:fld id="{D874C5E8-2AF3-49FD-9E39-50122889BB47}" type="slidenum">
              <a:rPr lang="en-GB" smtClean="0"/>
              <a:t>14</a:t>
            </a:fld>
            <a:endParaRPr lang="en-GB"/>
          </a:p>
        </p:txBody>
      </p:sp>
    </p:spTree>
    <p:extLst>
      <p:ext uri="{BB962C8B-B14F-4D97-AF65-F5344CB8AC3E}">
        <p14:creationId xmlns:p14="http://schemas.microsoft.com/office/powerpoint/2010/main" val="1244999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Increasing</a:t>
            </a:r>
            <a:r>
              <a:rPr lang="en-GB" baseline="0" dirty="0" smtClean="0"/>
              <a:t> the number of sky regions allows the sky model to be more accurate to the true sky, and does result in the fit improving. Here shows fitting the same simulated dataset using 3, 4 and 5 regions. However, above a threshold where detection can be achieved, the improvement from using more regions is minimal. However, if too few regions are used, there is still enough variation in spectral index within each region to cause enough uncorrected distortion to mask the signal. The log spiral antenna was one of the best performing I have tested, and it began failing with fewer than 4 regions for this wide, 150Mhz band. This effect was typical.</a:t>
            </a:r>
          </a:p>
          <a:p>
            <a:endParaRPr lang="en-GB" baseline="0" dirty="0" smtClean="0"/>
          </a:p>
          <a:p>
            <a:r>
              <a:rPr lang="en-GB" baseline="0" dirty="0" smtClean="0"/>
              <a:t>Using Bayesian analysis here allows the data itself to tell you how many regions are needed by trying many different Ns and comparing evidence.</a:t>
            </a:r>
            <a:endParaRPr lang="en-GB" dirty="0"/>
          </a:p>
        </p:txBody>
      </p:sp>
      <p:sp>
        <p:nvSpPr>
          <p:cNvPr id="4" name="Slide Number Placeholder 3"/>
          <p:cNvSpPr>
            <a:spLocks noGrp="1"/>
          </p:cNvSpPr>
          <p:nvPr>
            <p:ph type="sldNum" sz="quarter" idx="10"/>
          </p:nvPr>
        </p:nvSpPr>
        <p:spPr/>
        <p:txBody>
          <a:bodyPr/>
          <a:lstStyle/>
          <a:p>
            <a:fld id="{D874C5E8-2AF3-49FD-9E39-50122889BB47}" type="slidenum">
              <a:rPr lang="en-GB" smtClean="0"/>
              <a:t>15</a:t>
            </a:fld>
            <a:endParaRPr lang="en-GB"/>
          </a:p>
        </p:txBody>
      </p:sp>
    </p:spTree>
    <p:extLst>
      <p:ext uri="{BB962C8B-B14F-4D97-AF65-F5344CB8AC3E}">
        <p14:creationId xmlns:p14="http://schemas.microsoft.com/office/powerpoint/2010/main" val="3934036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Tested conical sinuous up to N=11 (23</a:t>
            </a:r>
            <a:r>
              <a:rPr lang="en-GB" baseline="0" dirty="0" smtClean="0"/>
              <a:t> parameter foreground model) and it never had sufficiently accurate modelling to find the signal.</a:t>
            </a:r>
            <a:endParaRPr lang="en-GB" dirty="0"/>
          </a:p>
        </p:txBody>
      </p:sp>
      <p:sp>
        <p:nvSpPr>
          <p:cNvPr id="4" name="Slide Number Placeholder 3"/>
          <p:cNvSpPr>
            <a:spLocks noGrp="1"/>
          </p:cNvSpPr>
          <p:nvPr>
            <p:ph type="sldNum" sz="quarter" idx="10"/>
          </p:nvPr>
        </p:nvSpPr>
        <p:spPr/>
        <p:txBody>
          <a:bodyPr/>
          <a:lstStyle/>
          <a:p>
            <a:fld id="{D874C5E8-2AF3-49FD-9E39-50122889BB47}" type="slidenum">
              <a:rPr lang="en-GB" smtClean="0"/>
              <a:t>16</a:t>
            </a:fld>
            <a:endParaRPr lang="en-GB"/>
          </a:p>
        </p:txBody>
      </p:sp>
    </p:spTree>
    <p:extLst>
      <p:ext uri="{BB962C8B-B14F-4D97-AF65-F5344CB8AC3E}">
        <p14:creationId xmlns:p14="http://schemas.microsoft.com/office/powerpoint/2010/main" val="653050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Read out</a:t>
            </a:r>
            <a:endParaRPr lang="en-GB" dirty="0"/>
          </a:p>
        </p:txBody>
      </p:sp>
      <p:sp>
        <p:nvSpPr>
          <p:cNvPr id="4" name="Slide Number Placeholder 3"/>
          <p:cNvSpPr>
            <a:spLocks noGrp="1"/>
          </p:cNvSpPr>
          <p:nvPr>
            <p:ph type="sldNum" sz="quarter" idx="10"/>
          </p:nvPr>
        </p:nvSpPr>
        <p:spPr/>
        <p:txBody>
          <a:bodyPr/>
          <a:lstStyle/>
          <a:p>
            <a:fld id="{D874C5E8-2AF3-49FD-9E39-50122889BB47}" type="slidenum">
              <a:rPr lang="en-GB" smtClean="0"/>
              <a:t>17</a:t>
            </a:fld>
            <a:endParaRPr lang="en-GB"/>
          </a:p>
        </p:txBody>
      </p:sp>
    </p:spTree>
    <p:extLst>
      <p:ext uri="{BB962C8B-B14F-4D97-AF65-F5344CB8AC3E}">
        <p14:creationId xmlns:p14="http://schemas.microsoft.com/office/powerpoint/2010/main" val="3609731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Bayesian data analysis tool we use in REACH is </a:t>
            </a:r>
            <a:r>
              <a:rPr lang="en-GB" dirty="0" err="1" smtClean="0"/>
              <a:t>PolyChord</a:t>
            </a:r>
            <a:r>
              <a:rPr lang="en-GB" dirty="0" smtClean="0"/>
              <a:t>. This is a nested sampling algorithm developed by Will Handley, Mike Hobson and Anthony </a:t>
            </a:r>
            <a:r>
              <a:rPr lang="en-GB" dirty="0" err="1" smtClean="0"/>
              <a:t>Lasenby</a:t>
            </a:r>
            <a:r>
              <a:rPr lang="en-GB" dirty="0" smtClean="0"/>
              <a:t> at the University of Cambridge</a:t>
            </a:r>
            <a:r>
              <a:rPr lang="en-GB" baseline="0" dirty="0" smtClean="0"/>
              <a:t> for use in analysing Planck data. As a nested sampling algorithm, it allows easy calculation of the Bayesian evidence, which allows various different models of the foregrounds and 21cm signal to be compared. It also is able to rank parameters based on speed of evaluation, and sample them accordingly, which is very useful when fitting with detailed physical models that may take some time to calculate.</a:t>
            </a:r>
            <a:endParaRPr lang="en-GB" dirty="0"/>
          </a:p>
        </p:txBody>
      </p:sp>
      <p:sp>
        <p:nvSpPr>
          <p:cNvPr id="4" name="Slide Number Placeholder 3"/>
          <p:cNvSpPr>
            <a:spLocks noGrp="1"/>
          </p:cNvSpPr>
          <p:nvPr>
            <p:ph type="sldNum" sz="quarter" idx="5"/>
          </p:nvPr>
        </p:nvSpPr>
        <p:spPr/>
        <p:txBody>
          <a:bodyPr/>
          <a:lstStyle/>
          <a:p>
            <a:fld id="{D874C5E8-2AF3-49FD-9E39-50122889BB47}" type="slidenum">
              <a:rPr lang="en-GB" smtClean="0"/>
              <a:t>2</a:t>
            </a:fld>
            <a:endParaRPr lang="en-GB"/>
          </a:p>
        </p:txBody>
      </p:sp>
    </p:spTree>
    <p:extLst>
      <p:ext uri="{BB962C8B-B14F-4D97-AF65-F5344CB8AC3E}">
        <p14:creationId xmlns:p14="http://schemas.microsoft.com/office/powerpoint/2010/main" val="2751846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a:t>
            </a:r>
            <a:r>
              <a:rPr lang="en-GB" baseline="0" dirty="0" smtClean="0"/>
              <a:t> typical method for</a:t>
            </a:r>
            <a:r>
              <a:rPr lang="en-GB" dirty="0" smtClean="0"/>
              <a:t> distinguishing the 21cm signal from the foregrounds based on spectral</a:t>
            </a:r>
            <a:r>
              <a:rPr lang="en-GB" baseline="0" dirty="0" smtClean="0"/>
              <a:t> differences; the foregrounds should be spectrally smooth . Therefore, the foregrounds fit to a smooth function. However, there are two effects that can change the foreground structure. First, when the antenna beam is chromatic, it couples </a:t>
            </a:r>
            <a:r>
              <a:rPr lang="en-GB" baseline="0" dirty="0" err="1" smtClean="0"/>
              <a:t>spacial</a:t>
            </a:r>
            <a:r>
              <a:rPr lang="en-GB" baseline="0" dirty="0" smtClean="0"/>
              <a:t> variations of power in the sky into the frequency domain and produces non-smooth structures. Second, the spectral index is not uniform across the sky (see spectral index map). Therefore, not only does antenna chromaticity couple </a:t>
            </a:r>
            <a:r>
              <a:rPr lang="en-GB" baseline="0" dirty="0" err="1" smtClean="0"/>
              <a:t>spacial</a:t>
            </a:r>
            <a:r>
              <a:rPr lang="en-GB" baseline="0" dirty="0" smtClean="0"/>
              <a:t> variation into the frequency domain, but the </a:t>
            </a:r>
            <a:r>
              <a:rPr lang="en-GB" baseline="0" dirty="0" err="1" smtClean="0"/>
              <a:t>spacial</a:t>
            </a:r>
            <a:r>
              <a:rPr lang="en-GB" baseline="0" dirty="0" smtClean="0"/>
              <a:t> distribution it couples is also changing in frequency. These two effects combine in a very complex, non-trivial fashion.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r>
              <a:rPr lang="en-GB" dirty="0" smtClean="0"/>
              <a:t>I</a:t>
            </a:r>
            <a:r>
              <a:rPr lang="en-GB" baseline="0" dirty="0" smtClean="0"/>
              <a:t> characterised what effects chromaticity and spectral index variation can have by generating simulated observation data by scaling a base map (Reprocessed Haslam) </a:t>
            </a:r>
            <a:r>
              <a:rPr lang="en-GB" baseline="0" dirty="0" err="1" smtClean="0"/>
              <a:t>pixelwise</a:t>
            </a:r>
            <a:r>
              <a:rPr lang="en-GB" baseline="0" dirty="0" smtClean="0"/>
              <a:t> by a spectral index map (which I generated from the reprocessed Haslam and De </a:t>
            </a:r>
            <a:r>
              <a:rPr lang="en-GB" baseline="0" dirty="0" err="1" smtClean="0"/>
              <a:t>Oliveria</a:t>
            </a:r>
            <a:r>
              <a:rPr lang="en-GB" baseline="0" dirty="0" smtClean="0"/>
              <a:t> Costa GSM) and convolving it with a simulated antenna beam. I then tried fitting this with a smooth, 5-term log polynomial model.</a:t>
            </a:r>
            <a:endParaRPr lang="en-GB" dirty="0"/>
          </a:p>
        </p:txBody>
      </p:sp>
      <p:sp>
        <p:nvSpPr>
          <p:cNvPr id="4" name="Slide Number Placeholder 3"/>
          <p:cNvSpPr>
            <a:spLocks noGrp="1"/>
          </p:cNvSpPr>
          <p:nvPr>
            <p:ph type="sldNum" sz="quarter" idx="10"/>
          </p:nvPr>
        </p:nvSpPr>
        <p:spPr/>
        <p:txBody>
          <a:bodyPr/>
          <a:lstStyle/>
          <a:p>
            <a:fld id="{D874C5E8-2AF3-49FD-9E39-50122889BB47}" type="slidenum">
              <a:rPr lang="en-GB" smtClean="0"/>
              <a:t>3</a:t>
            </a:fld>
            <a:endParaRPr lang="en-GB"/>
          </a:p>
        </p:txBody>
      </p:sp>
    </p:spTree>
    <p:extLst>
      <p:ext uri="{BB962C8B-B14F-4D97-AF65-F5344CB8AC3E}">
        <p14:creationId xmlns:p14="http://schemas.microsoft.com/office/powerpoint/2010/main" val="3484385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shows the residual after subtracting the best fit</a:t>
            </a:r>
            <a:r>
              <a:rPr lang="en-GB" baseline="0" dirty="0" smtClean="0"/>
              <a:t> foreground model for a simple elliptical dipole. This model has the fit over the entire wide frequency range where the 21cm signal could be</a:t>
            </a:r>
            <a:r>
              <a:rPr lang="en-GB" baseline="0" smtClean="0"/>
              <a:t>, 50-200MHz</a:t>
            </a:r>
            <a:r>
              <a:rPr lang="en-GB" baseline="0" dirty="0" smtClean="0"/>
              <a:t>, showing significant residual structure. I tried this for a wide range of antenna types.</a:t>
            </a:r>
            <a:endParaRPr lang="en-GB" dirty="0"/>
          </a:p>
        </p:txBody>
      </p:sp>
      <p:sp>
        <p:nvSpPr>
          <p:cNvPr id="4" name="Slide Number Placeholder 3"/>
          <p:cNvSpPr>
            <a:spLocks noGrp="1"/>
          </p:cNvSpPr>
          <p:nvPr>
            <p:ph type="sldNum" sz="quarter" idx="10"/>
          </p:nvPr>
        </p:nvSpPr>
        <p:spPr/>
        <p:txBody>
          <a:bodyPr/>
          <a:lstStyle/>
          <a:p>
            <a:fld id="{D874C5E8-2AF3-49FD-9E39-50122889BB47}" type="slidenum">
              <a:rPr lang="en-GB" smtClean="0"/>
              <a:t>4</a:t>
            </a:fld>
            <a:endParaRPr lang="en-GB"/>
          </a:p>
        </p:txBody>
      </p:sp>
    </p:spTree>
    <p:extLst>
      <p:ext uri="{BB962C8B-B14F-4D97-AF65-F5344CB8AC3E}">
        <p14:creationId xmlns:p14="http://schemas.microsoft.com/office/powerpoint/2010/main" val="3881461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shows the same effect for a conical log spiral antenna.</a:t>
            </a:r>
            <a:endParaRPr lang="en-GB" dirty="0"/>
          </a:p>
        </p:txBody>
      </p:sp>
      <p:sp>
        <p:nvSpPr>
          <p:cNvPr id="4" name="Slide Number Placeholder 3"/>
          <p:cNvSpPr>
            <a:spLocks noGrp="1"/>
          </p:cNvSpPr>
          <p:nvPr>
            <p:ph type="sldNum" sz="quarter" idx="10"/>
          </p:nvPr>
        </p:nvSpPr>
        <p:spPr/>
        <p:txBody>
          <a:bodyPr/>
          <a:lstStyle/>
          <a:p>
            <a:fld id="{D874C5E8-2AF3-49FD-9E39-50122889BB47}" type="slidenum">
              <a:rPr lang="en-GB" smtClean="0"/>
              <a:t>5</a:t>
            </a:fld>
            <a:endParaRPr lang="en-GB"/>
          </a:p>
        </p:txBody>
      </p:sp>
    </p:spTree>
    <p:extLst>
      <p:ext uri="{BB962C8B-B14F-4D97-AF65-F5344CB8AC3E}">
        <p14:creationId xmlns:p14="http://schemas.microsoft.com/office/powerpoint/2010/main" val="1318528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show the results for a conical log spiral. These</a:t>
            </a:r>
            <a:r>
              <a:rPr lang="en-GB" baseline="0" dirty="0" smtClean="0"/>
              <a:t> chromatic distortions clearly greatly exceed the 21cm signal magnitude and show a very similar, distinctly not smooth, spectral characteristic. This means if they are not properly accounted for, it will be extremely difficult to identify the 21cm signal.</a:t>
            </a:r>
            <a:endParaRPr lang="en-GB" dirty="0"/>
          </a:p>
        </p:txBody>
      </p:sp>
      <p:sp>
        <p:nvSpPr>
          <p:cNvPr id="4" name="Slide Number Placeholder 3"/>
          <p:cNvSpPr>
            <a:spLocks noGrp="1"/>
          </p:cNvSpPr>
          <p:nvPr>
            <p:ph type="sldNum" sz="quarter" idx="10"/>
          </p:nvPr>
        </p:nvSpPr>
        <p:spPr/>
        <p:txBody>
          <a:bodyPr/>
          <a:lstStyle/>
          <a:p>
            <a:fld id="{D874C5E8-2AF3-49FD-9E39-50122889BB47}" type="slidenum">
              <a:rPr lang="en-GB" smtClean="0"/>
              <a:t>6</a:t>
            </a:fld>
            <a:endParaRPr lang="en-GB"/>
          </a:p>
        </p:txBody>
      </p:sp>
    </p:spTree>
    <p:extLst>
      <p:ext uri="{BB962C8B-B14F-4D97-AF65-F5344CB8AC3E}">
        <p14:creationId xmlns:p14="http://schemas.microsoft.com/office/powerpoint/2010/main" val="3436240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effects of</a:t>
            </a:r>
            <a:r>
              <a:rPr lang="en-GB" baseline="0" dirty="0" smtClean="0"/>
              <a:t> chromaticity are obviously mitigated slightly by observing over a narrow frequency band, but they are still significant enough even for a very simple smooth antenna like a dipole, to overwhelm the 21cm signal.</a:t>
            </a:r>
            <a:endParaRPr lang="en-GB" dirty="0"/>
          </a:p>
        </p:txBody>
      </p:sp>
      <p:sp>
        <p:nvSpPr>
          <p:cNvPr id="4" name="Slide Number Placeholder 3"/>
          <p:cNvSpPr>
            <a:spLocks noGrp="1"/>
          </p:cNvSpPr>
          <p:nvPr>
            <p:ph type="sldNum" sz="quarter" idx="10"/>
          </p:nvPr>
        </p:nvSpPr>
        <p:spPr/>
        <p:txBody>
          <a:bodyPr/>
          <a:lstStyle/>
          <a:p>
            <a:fld id="{D874C5E8-2AF3-49FD-9E39-50122889BB47}" type="slidenum">
              <a:rPr lang="en-GB" smtClean="0"/>
              <a:t>7</a:t>
            </a:fld>
            <a:endParaRPr lang="en-GB"/>
          </a:p>
        </p:txBody>
      </p:sp>
    </p:spTree>
    <p:extLst>
      <p:ext uri="{BB962C8B-B14F-4D97-AF65-F5344CB8AC3E}">
        <p14:creationId xmlns:p14="http://schemas.microsoft.com/office/powerpoint/2010/main" val="1085630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a:t>
            </a:r>
            <a:r>
              <a:rPr lang="en-GB" baseline="0" dirty="0" smtClean="0"/>
              <a:t> distortions have to be accounted for. The method I have designed for REACH is to effectively fit a parameterised sky simulation as the foreground model. does this by generating a parameterised sky map across the frequency range and a parameterised model of the beam, and taking the convolution of the two as the foreground model thus fitting for the physical parameters of both models. There are two main benefits to doing this. First, it allows you to account for varying spectral index in the foreground map. Second, it makes the chromatic distortion become part of the foreground model, so that they can be fit based on observed data. </a:t>
            </a:r>
          </a:p>
          <a:p>
            <a:r>
              <a:rPr lang="en-GB" baseline="0" dirty="0" smtClean="0"/>
              <a:t>The parameterised modelling of the antenna pattern is not yet implemented, so for the rest of the analysis, it is assumed that the antenna pattern is known exactly. The modelling of the sky is then done as follows:</a:t>
            </a:r>
            <a:endParaRPr lang="en-GB" dirty="0"/>
          </a:p>
        </p:txBody>
      </p:sp>
      <p:sp>
        <p:nvSpPr>
          <p:cNvPr id="4" name="Slide Number Placeholder 3"/>
          <p:cNvSpPr>
            <a:spLocks noGrp="1"/>
          </p:cNvSpPr>
          <p:nvPr>
            <p:ph type="sldNum" sz="quarter" idx="10"/>
          </p:nvPr>
        </p:nvSpPr>
        <p:spPr/>
        <p:txBody>
          <a:bodyPr/>
          <a:lstStyle/>
          <a:p>
            <a:fld id="{D874C5E8-2AF3-49FD-9E39-50122889BB47}" type="slidenum">
              <a:rPr lang="en-GB" smtClean="0"/>
              <a:t>8</a:t>
            </a:fld>
            <a:endParaRPr lang="en-GB"/>
          </a:p>
        </p:txBody>
      </p:sp>
    </p:spTree>
    <p:extLst>
      <p:ext uri="{BB962C8B-B14F-4D97-AF65-F5344CB8AC3E}">
        <p14:creationId xmlns:p14="http://schemas.microsoft.com/office/powerpoint/2010/main" val="111725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variation in spectral index need to be modelled. the sky is divided up into some number of regions,</a:t>
            </a:r>
            <a:r>
              <a:rPr lang="en-GB" baseline="0" dirty="0" smtClean="0"/>
              <a:t> within which the spectral indices are broadly similar. The more regions that are used, the smaller the variation within each. This allows a more detailed description of the spectral index variation, at the cost of requiring more parameters. Here I show the division into 3 and 4 regions, based on the spectral index map I showed earlier.</a:t>
            </a:r>
            <a:endParaRPr lang="en-GB" dirty="0"/>
          </a:p>
        </p:txBody>
      </p:sp>
      <p:sp>
        <p:nvSpPr>
          <p:cNvPr id="4" name="Slide Number Placeholder 3"/>
          <p:cNvSpPr>
            <a:spLocks noGrp="1"/>
          </p:cNvSpPr>
          <p:nvPr>
            <p:ph type="sldNum" sz="quarter" idx="10"/>
          </p:nvPr>
        </p:nvSpPr>
        <p:spPr/>
        <p:txBody>
          <a:bodyPr/>
          <a:lstStyle/>
          <a:p>
            <a:fld id="{D874C5E8-2AF3-49FD-9E39-50122889BB47}" type="slidenum">
              <a:rPr lang="en-GB" smtClean="0"/>
              <a:t>9</a:t>
            </a:fld>
            <a:endParaRPr lang="en-GB"/>
          </a:p>
        </p:txBody>
      </p:sp>
    </p:spTree>
    <p:extLst>
      <p:ext uri="{BB962C8B-B14F-4D97-AF65-F5344CB8AC3E}">
        <p14:creationId xmlns:p14="http://schemas.microsoft.com/office/powerpoint/2010/main" val="9221703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876" y="1879347"/>
            <a:ext cx="12192000" cy="3402772"/>
          </a:xfrm>
          <a:prstGeom prst="rect">
            <a:avLst/>
          </a:prstGeom>
          <a:solidFill>
            <a:srgbClr val="007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173" y="506543"/>
            <a:ext cx="3240000" cy="673515"/>
          </a:xfrm>
          <a:prstGeom prst="rect">
            <a:avLst/>
          </a:prstGeom>
        </p:spPr>
      </p:pic>
      <p:sp>
        <p:nvSpPr>
          <p:cNvPr id="14" name="Rectangle 13"/>
          <p:cNvSpPr/>
          <p:nvPr userDrawn="1"/>
        </p:nvSpPr>
        <p:spPr>
          <a:xfrm>
            <a:off x="0" y="5282120"/>
            <a:ext cx="12192000" cy="583836"/>
          </a:xfrm>
          <a:prstGeom prst="rect">
            <a:avLst/>
          </a:prstGeom>
          <a:solidFill>
            <a:srgbClr val="003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ubtitle 8"/>
          <p:cNvSpPr>
            <a:spLocks noGrp="1"/>
          </p:cNvSpPr>
          <p:nvPr>
            <p:ph type="subTitle" idx="4294967295"/>
          </p:nvPr>
        </p:nvSpPr>
        <p:spPr>
          <a:xfrm>
            <a:off x="541173" y="3213396"/>
            <a:ext cx="11107902" cy="503237"/>
          </a:xfrm>
          <a:prstGeom prst="rect">
            <a:avLst/>
          </a:prstGeom>
        </p:spPr>
        <p:txBody>
          <a:bodyPr>
            <a:noAutofit/>
          </a:bodyPr>
          <a:lstStyle/>
          <a:p>
            <a:pPr marL="0" indent="0" algn="l">
              <a:buNone/>
            </a:pPr>
            <a:endParaRPr lang="en-GB" sz="1800" dirty="0">
              <a:solidFill>
                <a:schemeClr val="bg1"/>
              </a:solidFill>
              <a:latin typeface="Arial" panose="020B0604020202020204" pitchFamily="34" charset="0"/>
              <a:cs typeface="Arial" panose="020B0604020202020204" pitchFamily="34" charset="0"/>
            </a:endParaRPr>
          </a:p>
        </p:txBody>
      </p:sp>
      <p:sp>
        <p:nvSpPr>
          <p:cNvPr id="16" name="Title 1"/>
          <p:cNvSpPr>
            <a:spLocks noGrp="1"/>
          </p:cNvSpPr>
          <p:nvPr>
            <p:ph type="ctrTitle" idx="4294967295"/>
          </p:nvPr>
        </p:nvSpPr>
        <p:spPr>
          <a:xfrm>
            <a:off x="541173" y="2451645"/>
            <a:ext cx="11107902" cy="523875"/>
          </a:xfrm>
          <a:prstGeom prst="rect">
            <a:avLst/>
          </a:prstGeom>
          <a:noFill/>
        </p:spPr>
        <p:txBody>
          <a:bodyPr>
            <a:noAutofit/>
          </a:bodyPr>
          <a:lstStyle/>
          <a:p>
            <a:pPr algn="l"/>
            <a:endParaRPr lang="en-GB" sz="3600" dirty="0">
              <a:solidFill>
                <a:schemeClr val="bg1"/>
              </a:solidFill>
              <a:latin typeface="Arial" panose="020B0604020202020204" pitchFamily="34" charset="0"/>
              <a:cs typeface="Arial" panose="020B0604020202020204" pitchFamily="34" charset="0"/>
            </a:endParaRPr>
          </a:p>
        </p:txBody>
      </p:sp>
      <p:sp>
        <p:nvSpPr>
          <p:cNvPr id="18" name="Rectangle 17"/>
          <p:cNvSpPr/>
          <p:nvPr userDrawn="1"/>
        </p:nvSpPr>
        <p:spPr>
          <a:xfrm>
            <a:off x="0" y="5865955"/>
            <a:ext cx="12192000" cy="338449"/>
          </a:xfrm>
          <a:prstGeom prst="rect">
            <a:avLst/>
          </a:prstGeom>
          <a:solidFill>
            <a:srgbClr val="68A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76372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0" y="0"/>
            <a:ext cx="12192000" cy="924637"/>
          </a:xfrm>
          <a:prstGeom prst="rect">
            <a:avLst/>
          </a:prstGeom>
          <a:solidFill>
            <a:srgbClr val="0072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0" y="919504"/>
            <a:ext cx="12192000" cy="338449"/>
          </a:xfrm>
          <a:prstGeom prst="rect">
            <a:avLst/>
          </a:prstGeom>
          <a:solidFill>
            <a:srgbClr val="68A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 Placeholder 2"/>
          <p:cNvSpPr>
            <a:spLocks noGrp="1"/>
          </p:cNvSpPr>
          <p:nvPr>
            <p:ph type="body" sz="quarter" idx="10" hasCustomPrompt="1"/>
          </p:nvPr>
        </p:nvSpPr>
        <p:spPr>
          <a:xfrm>
            <a:off x="363894" y="355288"/>
            <a:ext cx="11313757" cy="569349"/>
          </a:xfrm>
          <a:prstGeom prst="rect">
            <a:avLst/>
          </a:prstGeom>
        </p:spPr>
        <p:txBody>
          <a:bodyPr>
            <a:normAutofit/>
          </a:bodyPr>
          <a:lstStyle>
            <a:lvl1pPr marL="0" indent="0">
              <a:buNone/>
              <a:defRPr sz="2600" b="1" i="0" baseline="0">
                <a:solidFill>
                  <a:schemeClr val="bg1"/>
                </a:solidFill>
                <a:latin typeface="Arial" panose="020B0604020202020204" pitchFamily="34" charset="0"/>
                <a:cs typeface="Arial" panose="020B0604020202020204" pitchFamily="34" charset="0"/>
              </a:defRPr>
            </a:lvl1pPr>
          </a:lstStyle>
          <a:p>
            <a:pPr lvl="0"/>
            <a:r>
              <a:rPr lang="en-US" dirty="0"/>
              <a:t>Click to add title</a:t>
            </a:r>
          </a:p>
        </p:txBody>
      </p:sp>
      <p:sp>
        <p:nvSpPr>
          <p:cNvPr id="8" name="Rectangle 3"/>
          <p:cNvSpPr>
            <a:spLocks noGrp="1" noChangeArrowheads="1"/>
          </p:cNvSpPr>
          <p:nvPr>
            <p:ph idx="1" hasCustomPrompt="1"/>
          </p:nvPr>
        </p:nvSpPr>
        <p:spPr bwMode="auto">
          <a:xfrm>
            <a:off x="363894" y="1708151"/>
            <a:ext cx="11313757"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rmAutofit/>
          </a:bodyPr>
          <a:lstStyle>
            <a:lvl1pPr marL="0" indent="0">
              <a:buNone/>
              <a:defRPr sz="2000">
                <a:solidFill>
                  <a:schemeClr val="accent1">
                    <a:lumMod val="50000"/>
                  </a:schemeClr>
                </a:solidFill>
              </a:defRPr>
            </a:lvl1pPr>
            <a:lvl2pPr>
              <a:defRPr sz="1800">
                <a:solidFill>
                  <a:schemeClr val="accent1">
                    <a:lumMod val="50000"/>
                  </a:schemeClr>
                </a:solidFill>
              </a:defRPr>
            </a:lvl2pPr>
            <a:lvl3pPr>
              <a:defRPr sz="1800">
                <a:solidFill>
                  <a:schemeClr val="accent1">
                    <a:lumMod val="50000"/>
                  </a:schemeClr>
                </a:solidFill>
              </a:defRPr>
            </a:lvl3pPr>
            <a:lvl4pPr>
              <a:defRPr sz="1800">
                <a:solidFill>
                  <a:schemeClr val="accent1">
                    <a:lumMod val="50000"/>
                  </a:schemeClr>
                </a:solidFill>
              </a:defRPr>
            </a:lvl4pPr>
            <a:lvl5pPr>
              <a:defRPr sz="1800">
                <a:solidFill>
                  <a:schemeClr val="accent1">
                    <a:lumMod val="50000"/>
                  </a:schemeClr>
                </a:solidFill>
              </a:defRPr>
            </a:lvl5pPr>
          </a:lstStyle>
          <a:p>
            <a:pPr lvl="0"/>
            <a:r>
              <a:rPr lang="en-GB" altLang="en-US" dirty="0"/>
              <a:t>Click to add text</a:t>
            </a:r>
          </a:p>
        </p:txBody>
      </p:sp>
      <p:sp>
        <p:nvSpPr>
          <p:cNvPr id="9" name="Rectangle 8"/>
          <p:cNvSpPr/>
          <p:nvPr userDrawn="1"/>
        </p:nvSpPr>
        <p:spPr>
          <a:xfrm>
            <a:off x="0" y="6079787"/>
            <a:ext cx="12192000" cy="778213"/>
          </a:xfrm>
          <a:prstGeom prst="rect">
            <a:avLst/>
          </a:prstGeom>
          <a:solidFill>
            <a:srgbClr val="003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3895" y="6233465"/>
            <a:ext cx="2340000" cy="470386"/>
          </a:xfrm>
          <a:prstGeom prst="rect">
            <a:avLst/>
          </a:prstGeom>
        </p:spPr>
      </p:pic>
    </p:spTree>
    <p:extLst>
      <p:ext uri="{BB962C8B-B14F-4D97-AF65-F5344CB8AC3E}">
        <p14:creationId xmlns:p14="http://schemas.microsoft.com/office/powerpoint/2010/main" val="331024782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120484"/>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109576"/>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28.png"/><Relationship Id="rId16"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8"/>
          <p:cNvSpPr>
            <a:spLocks noGrp="1"/>
          </p:cNvSpPr>
          <p:nvPr>
            <p:ph type="subTitle" idx="4294967295"/>
          </p:nvPr>
        </p:nvSpPr>
        <p:spPr>
          <a:xfrm>
            <a:off x="541173" y="3213396"/>
            <a:ext cx="11107902" cy="503237"/>
          </a:xfrm>
          <a:prstGeom prst="rect">
            <a:avLst/>
          </a:prstGeom>
        </p:spPr>
        <p:txBody>
          <a:bodyPr>
            <a:noAutofit/>
          </a:bodyPr>
          <a:lstStyle/>
          <a:p>
            <a:pPr marL="0" indent="0">
              <a:buNone/>
            </a:pPr>
            <a:r>
              <a:rPr lang="en-GB" dirty="0" smtClean="0">
                <a:solidFill>
                  <a:schemeClr val="bg1"/>
                </a:solidFill>
                <a:latin typeface="+mj-lt"/>
                <a:cs typeface="Arial" panose="020B0604020202020204" pitchFamily="34" charset="0"/>
              </a:rPr>
              <a:t>2</a:t>
            </a:r>
            <a:r>
              <a:rPr lang="en-GB" baseline="30000" dirty="0" smtClean="0">
                <a:solidFill>
                  <a:schemeClr val="bg1"/>
                </a:solidFill>
                <a:latin typeface="+mj-lt"/>
                <a:cs typeface="Arial" panose="020B0604020202020204" pitchFamily="34" charset="0"/>
              </a:rPr>
              <a:t>nd</a:t>
            </a:r>
            <a:r>
              <a:rPr lang="en-GB" dirty="0" smtClean="0">
                <a:solidFill>
                  <a:schemeClr val="bg1"/>
                </a:solidFill>
                <a:latin typeface="+mj-lt"/>
                <a:cs typeface="Arial" panose="020B0604020202020204" pitchFamily="34" charset="0"/>
              </a:rPr>
              <a:t> Global 21cm Workshop 2019</a:t>
            </a:r>
            <a:endParaRPr lang="en-GB" dirty="0">
              <a:solidFill>
                <a:schemeClr val="bg1"/>
              </a:solidFill>
              <a:latin typeface="+mj-lt"/>
              <a:cs typeface="Arial" panose="020B0604020202020204" pitchFamily="34" charset="0"/>
            </a:endParaRPr>
          </a:p>
        </p:txBody>
      </p:sp>
      <p:sp>
        <p:nvSpPr>
          <p:cNvPr id="11" name="Title 1"/>
          <p:cNvSpPr>
            <a:spLocks noGrp="1"/>
          </p:cNvSpPr>
          <p:nvPr>
            <p:ph type="ctrTitle" idx="4294967295"/>
          </p:nvPr>
        </p:nvSpPr>
        <p:spPr>
          <a:xfrm>
            <a:off x="541173" y="2451645"/>
            <a:ext cx="11107902" cy="523875"/>
          </a:xfrm>
          <a:prstGeom prst="rect">
            <a:avLst/>
          </a:prstGeom>
          <a:noFill/>
        </p:spPr>
        <p:txBody>
          <a:bodyPr>
            <a:noAutofit/>
          </a:bodyPr>
          <a:lstStyle/>
          <a:p>
            <a:r>
              <a:rPr lang="en-GB" sz="4000" dirty="0" smtClean="0">
                <a:solidFill>
                  <a:schemeClr val="bg1"/>
                </a:solidFill>
                <a:cs typeface="Arial" panose="020B0604020202020204" pitchFamily="34" charset="0"/>
              </a:rPr>
              <a:t>Bayesian Data Analysis for REACH</a:t>
            </a:r>
            <a:endParaRPr lang="en-GB" sz="4000" dirty="0">
              <a:solidFill>
                <a:schemeClr val="bg1"/>
              </a:solidFill>
              <a:cs typeface="Arial" panose="020B0604020202020204" pitchFamily="34" charset="0"/>
            </a:endParaRPr>
          </a:p>
        </p:txBody>
      </p:sp>
      <p:sp>
        <p:nvSpPr>
          <p:cNvPr id="13" name="Rectangle 12"/>
          <p:cNvSpPr/>
          <p:nvPr/>
        </p:nvSpPr>
        <p:spPr>
          <a:xfrm>
            <a:off x="0" y="5865955"/>
            <a:ext cx="12192000" cy="338449"/>
          </a:xfrm>
          <a:prstGeom prst="rect">
            <a:avLst/>
          </a:prstGeom>
          <a:solidFill>
            <a:srgbClr val="68A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2" descr="Division name appears here"/>
          <p:cNvSpPr txBox="1">
            <a:spLocks/>
          </p:cNvSpPr>
          <p:nvPr/>
        </p:nvSpPr>
        <p:spPr>
          <a:xfrm>
            <a:off x="541174" y="5251306"/>
            <a:ext cx="11107901" cy="614649"/>
          </a:xfrm>
          <a:prstGeom prst="rect">
            <a:avLst/>
          </a:prstGeom>
        </p:spPr>
        <p:txBody>
          <a:bodyPr vert="horz" lIns="91440" tIns="45720" rIns="91440" bIns="45720" rtlCol="0" anchor="ctr">
            <a:normAutofit lnSpcReduction="10000"/>
          </a:bodyPr>
          <a:lstStyle>
            <a:defPPr>
              <a:defRPr lang="en-US"/>
            </a:defPPr>
            <a:lvl1pPr marL="0" indent="0" algn="l" defTabSz="914400" rtl="0" eaLnBrk="1" latinLnBrk="0" hangingPunct="1">
              <a:buNone/>
              <a:defRPr sz="1800" b="1"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latin typeface="+mj-lt"/>
              </a:rPr>
              <a:t>Dominic Anstey</a:t>
            </a:r>
          </a:p>
          <a:p>
            <a:r>
              <a:rPr lang="en-GB" dirty="0" smtClean="0">
                <a:latin typeface="+mj-lt"/>
              </a:rPr>
              <a:t>PhD Student</a:t>
            </a:r>
            <a:endParaRPr lang="en-US" dirty="0">
              <a:latin typeface="+mj-lt"/>
            </a:endParaRPr>
          </a:p>
        </p:txBody>
      </p:sp>
      <p:sp>
        <p:nvSpPr>
          <p:cNvPr id="2" name="Rectangle 1"/>
          <p:cNvSpPr/>
          <p:nvPr/>
        </p:nvSpPr>
        <p:spPr>
          <a:xfrm>
            <a:off x="300038" y="302323"/>
            <a:ext cx="3900487" cy="1083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2" descr="reach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173" y="-533623"/>
            <a:ext cx="2987840" cy="298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9790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3893" y="181356"/>
            <a:ext cx="11313757" cy="569349"/>
          </a:xfrm>
        </p:spPr>
        <p:txBody>
          <a:bodyPr>
            <a:normAutofit/>
          </a:bodyPr>
          <a:lstStyle/>
          <a:p>
            <a:r>
              <a:rPr lang="en-GB" sz="3200" dirty="0" smtClean="0">
                <a:latin typeface="Times New Roman" panose="02020603050405020304" pitchFamily="18" charset="0"/>
                <a:cs typeface="Times New Roman" panose="02020603050405020304" pitchFamily="18" charset="0"/>
              </a:rPr>
              <a:t>Foreground Model Function</a:t>
            </a:r>
            <a:endParaRPr lang="en-GB"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755828" y="1885951"/>
                <a:ext cx="10529888" cy="9565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𝐾</m:t>
                          </m:r>
                        </m:e>
                        <m:sub>
                          <m:r>
                            <a:rPr lang="en-GB" sz="2800" b="0" i="1" smtClean="0">
                              <a:latin typeface="Cambria Math" panose="02040503050406030204" pitchFamily="18" charset="0"/>
                            </a:rPr>
                            <m:t>𝑖</m:t>
                          </m:r>
                        </m:sub>
                      </m:sSub>
                      <m:d>
                        <m:dPr>
                          <m:ctrlPr>
                            <a:rPr lang="en-GB" sz="2800" b="0" i="1" smtClean="0">
                              <a:latin typeface="Cambria Math" panose="02040503050406030204" pitchFamily="18" charset="0"/>
                            </a:rPr>
                          </m:ctrlPr>
                        </m:dPr>
                        <m:e>
                          <m:r>
                            <m:rPr>
                              <m:sty m:val="p"/>
                            </m:rPr>
                            <a:rPr lang="el-GR" sz="2800" b="0" i="1" smtClean="0">
                              <a:latin typeface="Cambria Math" panose="02040503050406030204" pitchFamily="18" charset="0"/>
                            </a:rPr>
                            <m:t>ν</m:t>
                          </m:r>
                        </m:e>
                      </m:d>
                      <m:r>
                        <a:rPr lang="en-GB" sz="2800" b="0" i="1" smtClean="0">
                          <a:latin typeface="Cambria Math" panose="02040503050406030204" pitchFamily="18" charset="0"/>
                        </a:rPr>
                        <m:t>= </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1</m:t>
                          </m:r>
                        </m:num>
                        <m:den>
                          <m:r>
                            <a:rPr lang="en-GB" sz="2800" b="0" i="1" smtClean="0">
                              <a:latin typeface="Cambria Math" panose="02040503050406030204" pitchFamily="18" charset="0"/>
                            </a:rPr>
                            <m:t>4</m:t>
                          </m:r>
                          <m:r>
                            <a:rPr lang="en-GB" sz="2800" b="0" i="1" smtClean="0">
                              <a:latin typeface="Cambria Math" panose="02040503050406030204" pitchFamily="18" charset="0"/>
                              <a:ea typeface="Cambria Math" panose="02040503050406030204" pitchFamily="18" charset="0"/>
                            </a:rPr>
                            <m:t>𝜋</m:t>
                          </m:r>
                        </m:den>
                      </m:f>
                      <m:nary>
                        <m:naryPr>
                          <m:ctrlPr>
                            <a:rPr lang="en-GB" sz="2800" b="0" i="1" smtClean="0">
                              <a:latin typeface="Cambria Math" panose="02040503050406030204" pitchFamily="18" charset="0"/>
                            </a:rPr>
                          </m:ctrlPr>
                        </m:naryPr>
                        <m:sub>
                          <m:r>
                            <m:rPr>
                              <m:brk m:alnAt="23"/>
                            </m:rPr>
                            <a:rPr lang="en-GB" sz="2800" b="0" i="1" smtClean="0">
                              <a:latin typeface="Cambria Math" panose="02040503050406030204" pitchFamily="18" charset="0"/>
                            </a:rPr>
                            <m:t>𝑠</m:t>
                          </m:r>
                          <m:r>
                            <a:rPr lang="en-GB" sz="2800" b="0" i="1" smtClean="0">
                              <a:latin typeface="Cambria Math" panose="02040503050406030204" pitchFamily="18" charset="0"/>
                            </a:rPr>
                            <m:t>𝑘𝑦</m:t>
                          </m:r>
                        </m:sub>
                        <m:sup>
                          <m:r>
                            <a:rPr lang="en-GB" sz="2800" b="0" i="1" smtClean="0">
                              <a:latin typeface="Cambria Math" panose="02040503050406030204" pitchFamily="18" charset="0"/>
                            </a:rPr>
                            <m:t> </m:t>
                          </m:r>
                        </m:sup>
                        <m:e>
                          <m:r>
                            <a:rPr lang="en-GB" sz="2800" i="1">
                              <a:latin typeface="Cambria Math" panose="02040503050406030204" pitchFamily="18" charset="0"/>
                            </a:rPr>
                            <m:t>𝐺</m:t>
                          </m:r>
                          <m:d>
                            <m:dPr>
                              <m:ctrlPr>
                                <a:rPr lang="en-GB" sz="2800" i="1">
                                  <a:latin typeface="Cambria Math" panose="02040503050406030204" pitchFamily="18" charset="0"/>
                                </a:rPr>
                              </m:ctrlPr>
                            </m:dPr>
                            <m:e>
                              <m:r>
                                <a:rPr lang="en-GB" sz="2800" i="1">
                                  <a:latin typeface="Cambria Math" panose="02040503050406030204" pitchFamily="18" charset="0"/>
                                  <a:ea typeface="Cambria Math" panose="02040503050406030204" pitchFamily="18" charset="0"/>
                                </a:rPr>
                                <m:t>𝜃</m:t>
                              </m:r>
                              <m:r>
                                <a:rPr lang="en-GB" sz="2800" i="1">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ea typeface="Cambria Math" panose="02040503050406030204" pitchFamily="18" charset="0"/>
                                </a:rPr>
                                <m:t>φ</m:t>
                              </m:r>
                              <m:r>
                                <a:rPr lang="en-GB" sz="2800" i="1">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ea typeface="Cambria Math" panose="02040503050406030204" pitchFamily="18" charset="0"/>
                                </a:rPr>
                                <m:t>ν</m:t>
                              </m:r>
                            </m:e>
                          </m:d>
                          <m:sSub>
                            <m:sSubPr>
                              <m:ctrlPr>
                                <a:rPr lang="en-GB" sz="2800" i="1">
                                  <a:latin typeface="Cambria Math" panose="02040503050406030204" pitchFamily="18" charset="0"/>
                                </a:rPr>
                              </m:ctrlPr>
                            </m:sSubPr>
                            <m:e>
                              <m:r>
                                <a:rPr lang="en-GB" sz="2800" i="1">
                                  <a:latin typeface="Cambria Math" panose="02040503050406030204" pitchFamily="18" charset="0"/>
                                </a:rPr>
                                <m:t>𝑀</m:t>
                              </m:r>
                            </m:e>
                            <m:sub>
                              <m:r>
                                <a:rPr lang="en-GB" sz="2800" i="1">
                                  <a:latin typeface="Cambria Math" panose="02040503050406030204" pitchFamily="18" charset="0"/>
                                </a:rPr>
                                <m:t>𝑖</m:t>
                              </m:r>
                            </m:sub>
                          </m:sSub>
                          <m:d>
                            <m:dPr>
                              <m:ctrlPr>
                                <a:rPr lang="en-GB" sz="2800" i="1">
                                  <a:latin typeface="Cambria Math" panose="02040503050406030204" pitchFamily="18" charset="0"/>
                                </a:rPr>
                              </m:ctrlPr>
                            </m:dPr>
                            <m:e>
                              <m:r>
                                <a:rPr lang="en-GB" sz="2800" i="1">
                                  <a:latin typeface="Cambria Math" panose="02040503050406030204" pitchFamily="18" charset="0"/>
                                  <a:ea typeface="Cambria Math" panose="02040503050406030204" pitchFamily="18" charset="0"/>
                                </a:rPr>
                                <m:t>𝜃</m:t>
                              </m:r>
                              <m:r>
                                <a:rPr lang="en-GB" sz="2800" i="1">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ea typeface="Cambria Math" panose="02040503050406030204" pitchFamily="18" charset="0"/>
                                </a:rPr>
                                <m:t>φ</m:t>
                              </m:r>
                            </m:e>
                          </m:d>
                          <m:nary>
                            <m:naryPr>
                              <m:ctrlPr>
                                <a:rPr lang="el-GR" sz="2800" i="1" smtClean="0">
                                  <a:latin typeface="Cambria Math" panose="02040503050406030204" pitchFamily="18" charset="0"/>
                                  <a:ea typeface="Cambria Math" panose="02040503050406030204" pitchFamily="18" charset="0"/>
                                </a:rPr>
                              </m:ctrlPr>
                            </m:naryPr>
                            <m:sub>
                              <m:r>
                                <m:rPr>
                                  <m:brk m:alnAt="23"/>
                                </m:rPr>
                                <a:rPr lang="en-GB" sz="2800" b="0" i="1" smtClean="0">
                                  <a:latin typeface="Cambria Math" panose="02040503050406030204" pitchFamily="18" charset="0"/>
                                  <a:ea typeface="Cambria Math" panose="02040503050406030204" pitchFamily="18" charset="0"/>
                                </a:rPr>
                                <m:t>𝑡</m:t>
                              </m:r>
                              <m:r>
                                <a:rPr lang="en-GB" sz="2800" b="0" i="1" smtClean="0">
                                  <a:latin typeface="Cambria Math" panose="02040503050406030204" pitchFamily="18" charset="0"/>
                                  <a:ea typeface="Cambria Math" panose="02040503050406030204" pitchFamily="18" charset="0"/>
                                </a:rPr>
                                <m:t>𝑖𝑚𝑒</m:t>
                              </m:r>
                            </m:sub>
                            <m:sup>
                              <m:r>
                                <a:rPr lang="en-GB" sz="2800" b="0" i="1" smtClean="0">
                                  <a:latin typeface="Cambria Math" panose="02040503050406030204" pitchFamily="18" charset="0"/>
                                  <a:ea typeface="Cambria Math" panose="02040503050406030204" pitchFamily="18" charset="0"/>
                                </a:rPr>
                                <m:t> </m:t>
                              </m:r>
                            </m:sup>
                            <m:e>
                              <m:d>
                                <m:dPr>
                                  <m:begChr m:val="["/>
                                  <m:endChr m:val="]"/>
                                  <m:ctrlPr>
                                    <a:rPr lang="el-GR" sz="2800" i="1" smtClean="0">
                                      <a:latin typeface="Cambria Math" panose="02040503050406030204" pitchFamily="18" charset="0"/>
                                      <a:ea typeface="Cambria Math" panose="02040503050406030204" pitchFamily="18" charset="0"/>
                                    </a:rPr>
                                  </m:ctrlPr>
                                </m:dPr>
                                <m:e>
                                  <m:sSub>
                                    <m:sSubPr>
                                      <m:ctrlPr>
                                        <a:rPr lang="el-GR" sz="2800" i="1" smtClean="0">
                                          <a:latin typeface="Cambria Math" panose="02040503050406030204" pitchFamily="18" charset="0"/>
                                          <a:ea typeface="Cambria Math" panose="02040503050406030204" pitchFamily="18" charset="0"/>
                                        </a:rPr>
                                      </m:ctrlPr>
                                    </m:sSubPr>
                                    <m:e>
                                      <m:r>
                                        <a:rPr lang="en-GB" sz="2800" b="0" i="1" smtClean="0">
                                          <a:latin typeface="Cambria Math" panose="02040503050406030204" pitchFamily="18" charset="0"/>
                                          <a:ea typeface="Cambria Math" panose="02040503050406030204" pitchFamily="18" charset="0"/>
                                        </a:rPr>
                                        <m:t>𝑇</m:t>
                                      </m:r>
                                    </m:e>
                                    <m:sub>
                                      <m:r>
                                        <a:rPr lang="en-GB" sz="2800" b="0" i="1" smtClean="0">
                                          <a:latin typeface="Cambria Math" panose="02040503050406030204" pitchFamily="18" charset="0"/>
                                          <a:ea typeface="Cambria Math" panose="02040503050406030204" pitchFamily="18" charset="0"/>
                                        </a:rPr>
                                        <m:t>𝑏𝑎𝑠𝑒</m:t>
                                      </m:r>
                                    </m:sub>
                                  </m:sSub>
                                  <m:d>
                                    <m:dPr>
                                      <m:ctrlPr>
                                        <a:rPr lang="el-GR" sz="2800" i="1" smtClean="0">
                                          <a:latin typeface="Cambria Math" panose="02040503050406030204" pitchFamily="18" charset="0"/>
                                          <a:ea typeface="Cambria Math" panose="02040503050406030204" pitchFamily="18" charset="0"/>
                                        </a:rPr>
                                      </m:ctrlPr>
                                    </m:dPr>
                                    <m:e>
                                      <m:r>
                                        <a:rPr lang="en-GB" sz="2800" i="1">
                                          <a:latin typeface="Cambria Math" panose="02040503050406030204" pitchFamily="18" charset="0"/>
                                          <a:ea typeface="Cambria Math" panose="02040503050406030204" pitchFamily="18" charset="0"/>
                                        </a:rPr>
                                        <m:t>𝜃</m:t>
                                      </m:r>
                                      <m:r>
                                        <a:rPr lang="en-GB" sz="2800" i="1">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ea typeface="Cambria Math" panose="02040503050406030204" pitchFamily="18" charset="0"/>
                                        </a:rPr>
                                        <m:t>φ</m:t>
                                      </m:r>
                                    </m:e>
                                  </m:d>
                                  <m:r>
                                    <a:rPr lang="en-GB" sz="2800" b="0" i="1" smtClean="0">
                                      <a:latin typeface="Cambria Math" panose="02040503050406030204" pitchFamily="18" charset="0"/>
                                      <a:ea typeface="Cambria Math" panose="02040503050406030204" pitchFamily="18" charset="0"/>
                                    </a:rPr>
                                    <m:t> − </m:t>
                                  </m:r>
                                  <m:sSub>
                                    <m:sSubPr>
                                      <m:ctrlPr>
                                        <a:rPr lang="en-GB" sz="2800" b="0" i="1" smtClean="0">
                                          <a:latin typeface="Cambria Math" panose="02040503050406030204" pitchFamily="18" charset="0"/>
                                          <a:ea typeface="Cambria Math" panose="02040503050406030204" pitchFamily="18" charset="0"/>
                                        </a:rPr>
                                      </m:ctrlPr>
                                    </m:sSubPr>
                                    <m:e>
                                      <m:r>
                                        <a:rPr lang="en-GB" sz="2800" b="0" i="1" smtClean="0">
                                          <a:latin typeface="Cambria Math" panose="02040503050406030204" pitchFamily="18" charset="0"/>
                                          <a:ea typeface="Cambria Math" panose="02040503050406030204" pitchFamily="18" charset="0"/>
                                        </a:rPr>
                                        <m:t>𝑇</m:t>
                                      </m:r>
                                    </m:e>
                                    <m:sub>
                                      <m:r>
                                        <a:rPr lang="en-GB" sz="2800" b="0" i="1" smtClean="0">
                                          <a:latin typeface="Cambria Math" panose="02040503050406030204" pitchFamily="18" charset="0"/>
                                          <a:ea typeface="Cambria Math" panose="02040503050406030204" pitchFamily="18" charset="0"/>
                                        </a:rPr>
                                        <m:t>𝐶𝑀𝐵</m:t>
                                      </m:r>
                                    </m:sub>
                                  </m:sSub>
                                </m:e>
                              </m:d>
                            </m:e>
                          </m:nary>
                        </m:e>
                      </m:nary>
                      <m:r>
                        <a:rPr lang="en-GB" sz="2800" b="0" i="1" smtClean="0">
                          <a:latin typeface="Cambria Math" panose="02040503050406030204" pitchFamily="18" charset="0"/>
                        </a:rPr>
                        <m:t>ⅆ</m:t>
                      </m:r>
                      <m:r>
                        <a:rPr lang="en-GB" sz="2800" b="0" i="1" smtClean="0">
                          <a:latin typeface="Cambria Math" panose="02040503050406030204" pitchFamily="18" charset="0"/>
                        </a:rPr>
                        <m:t>𝑡𝑑</m:t>
                      </m:r>
                      <m:r>
                        <m:rPr>
                          <m:sty m:val="p"/>
                        </m:rPr>
                        <a:rPr lang="el-GR" sz="2800" b="0" i="1" smtClean="0">
                          <a:latin typeface="Cambria Math" panose="02040503050406030204" pitchFamily="18" charset="0"/>
                        </a:rPr>
                        <m:t>Ω</m:t>
                      </m:r>
                    </m:oMath>
                  </m:oMathPara>
                </a14:m>
                <a:endParaRPr lang="en-GB"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755828" y="1885951"/>
                <a:ext cx="10529888" cy="956544"/>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876692" y="3657599"/>
                <a:ext cx="8288160" cy="14010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𝑇</m:t>
                          </m:r>
                        </m:e>
                        <m:sub>
                          <m:r>
                            <a:rPr lang="en-GB" sz="2800" b="0" i="1" smtClean="0">
                              <a:latin typeface="Cambria Math" panose="02040503050406030204" pitchFamily="18" charset="0"/>
                            </a:rPr>
                            <m:t>𝑓𝑜𝑟𝑒𝑔𝑟𝑜𝑢𝑛𝑑</m:t>
                          </m:r>
                        </m:sub>
                      </m:sSub>
                      <m:d>
                        <m:dPr>
                          <m:ctrlPr>
                            <a:rPr lang="en-GB" sz="2800" i="1" smtClean="0">
                              <a:latin typeface="Cambria Math" panose="02040503050406030204" pitchFamily="18" charset="0"/>
                            </a:rPr>
                          </m:ctrlPr>
                        </m:dPr>
                        <m:e>
                          <m:r>
                            <m:rPr>
                              <m:sty m:val="p"/>
                            </m:rPr>
                            <a:rPr lang="el-GR" sz="2800" i="1">
                              <a:latin typeface="Cambria Math" panose="02040503050406030204" pitchFamily="18" charset="0"/>
                              <a:ea typeface="Cambria Math" panose="02040503050406030204" pitchFamily="18" charset="0"/>
                            </a:rPr>
                            <m:t>ν</m:t>
                          </m:r>
                        </m:e>
                      </m:d>
                      <m:r>
                        <a:rPr lang="en-GB" sz="2800" b="0" i="1" smtClean="0">
                          <a:latin typeface="Cambria Math" panose="02040503050406030204" pitchFamily="18" charset="0"/>
                        </a:rPr>
                        <m:t>=</m:t>
                      </m:r>
                      <m:r>
                        <a:rPr lang="en-GB" sz="2800" b="0" i="1" smtClean="0">
                          <a:latin typeface="Cambria Math" panose="02040503050406030204" pitchFamily="18" charset="0"/>
                        </a:rPr>
                        <m:t>𝐴</m:t>
                      </m:r>
                      <m:nary>
                        <m:naryPr>
                          <m:chr m:val="∑"/>
                          <m:ctrlPr>
                            <a:rPr lang="en-GB" sz="2800" b="0" i="1" smtClean="0">
                              <a:latin typeface="Cambria Math" panose="02040503050406030204" pitchFamily="18" charset="0"/>
                            </a:rPr>
                          </m:ctrlPr>
                        </m:naryPr>
                        <m:sub>
                          <m:r>
                            <m:rPr>
                              <m:brk m:alnAt="23"/>
                            </m:rPr>
                            <a:rPr lang="en-GB" sz="2800" b="0" i="1" smtClean="0">
                              <a:latin typeface="Cambria Math" panose="02040503050406030204" pitchFamily="18" charset="0"/>
                            </a:rPr>
                            <m:t>𝑖</m:t>
                          </m:r>
                          <m:r>
                            <a:rPr lang="en-GB" sz="2800" b="0" i="1" smtClean="0">
                              <a:latin typeface="Cambria Math" panose="02040503050406030204" pitchFamily="18" charset="0"/>
                            </a:rPr>
                            <m:t>=1</m:t>
                          </m:r>
                        </m:sub>
                        <m:sup>
                          <m:r>
                            <a:rPr lang="en-GB" sz="2800" b="0" i="1" smtClean="0">
                              <a:latin typeface="Cambria Math" panose="02040503050406030204" pitchFamily="18" charset="0"/>
                            </a:rPr>
                            <m:t>𝑁</m:t>
                          </m:r>
                        </m:sup>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𝐾</m:t>
                              </m:r>
                            </m:e>
                            <m:sub>
                              <m:r>
                                <a:rPr lang="en-GB" sz="2800" b="0" i="1" smtClean="0">
                                  <a:latin typeface="Cambria Math" panose="02040503050406030204" pitchFamily="18" charset="0"/>
                                </a:rPr>
                                <m:t>𝑖</m:t>
                              </m:r>
                            </m:sub>
                          </m:sSub>
                          <m:d>
                            <m:dPr>
                              <m:ctrlPr>
                                <a:rPr lang="en-GB" sz="2800" b="0" i="1" smtClean="0">
                                  <a:latin typeface="Cambria Math" panose="02040503050406030204" pitchFamily="18" charset="0"/>
                                </a:rPr>
                              </m:ctrlPr>
                            </m:dPr>
                            <m:e>
                              <m:r>
                                <m:rPr>
                                  <m:sty m:val="p"/>
                                </m:rPr>
                                <a:rPr lang="el-GR" sz="2800" i="1">
                                  <a:latin typeface="Cambria Math" panose="02040503050406030204" pitchFamily="18" charset="0"/>
                                  <a:ea typeface="Cambria Math" panose="02040503050406030204" pitchFamily="18" charset="0"/>
                                </a:rPr>
                                <m:t>ν</m:t>
                              </m:r>
                            </m:e>
                          </m:d>
                          <m:sSup>
                            <m:sSupPr>
                              <m:ctrlPr>
                                <a:rPr lang="en-GB" sz="2800" b="0" i="1" smtClean="0">
                                  <a:latin typeface="Cambria Math" panose="02040503050406030204" pitchFamily="18" charset="0"/>
                                </a:rPr>
                              </m:ctrlPr>
                            </m:sSupPr>
                            <m:e>
                              <m:d>
                                <m:dPr>
                                  <m:ctrlPr>
                                    <a:rPr lang="en-GB" sz="2800" b="0" i="1" smtClean="0">
                                      <a:latin typeface="Cambria Math" panose="02040503050406030204" pitchFamily="18" charset="0"/>
                                    </a:rPr>
                                  </m:ctrlPr>
                                </m:dPr>
                                <m:e>
                                  <m:f>
                                    <m:fPr>
                                      <m:ctrlPr>
                                        <a:rPr lang="en-GB" sz="2800" b="0" i="1" smtClean="0">
                                          <a:latin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ν</m:t>
                                      </m:r>
                                    </m:num>
                                    <m:den>
                                      <m:sSub>
                                        <m:sSubPr>
                                          <m:ctrlPr>
                                            <a:rPr lang="en-GB" sz="2800" b="0" i="1" smtClean="0">
                                              <a:latin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ν</m:t>
                                          </m:r>
                                        </m:e>
                                        <m:sub>
                                          <m:r>
                                            <a:rPr lang="en-GB" sz="2800" b="0" i="1" smtClean="0">
                                              <a:latin typeface="Cambria Math" panose="02040503050406030204" pitchFamily="18" charset="0"/>
                                            </a:rPr>
                                            <m:t>𝑏𝑎𝑠𝑒</m:t>
                                          </m:r>
                                        </m:sub>
                                      </m:sSub>
                                    </m:den>
                                  </m:f>
                                </m:e>
                              </m:d>
                            </m:e>
                            <m:sup>
                              <m:r>
                                <a:rPr lang="en-GB" sz="2800" b="0" i="1" smtClean="0">
                                  <a:latin typeface="Cambria Math" panose="02040503050406030204" pitchFamily="18" charset="0"/>
                                </a:rPr>
                                <m:t>−</m:t>
                              </m:r>
                              <m:d>
                                <m:dPr>
                                  <m:ctrlPr>
                                    <a:rPr lang="en-GB" sz="2800" b="0" i="1" smtClean="0">
                                      <a:latin typeface="Cambria Math" panose="02040503050406030204" pitchFamily="18" charset="0"/>
                                    </a:rPr>
                                  </m:ctrlPr>
                                </m:dPr>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𝐵</m:t>
                                      </m:r>
                                    </m:e>
                                    <m:sub>
                                      <m:r>
                                        <a:rPr lang="en-GB" sz="2800" b="0" i="1" smtClean="0">
                                          <a:latin typeface="Cambria Math" panose="02040503050406030204" pitchFamily="18" charset="0"/>
                                        </a:rPr>
                                        <m:t>𝑖</m:t>
                                      </m:r>
                                    </m:sub>
                                  </m:sSub>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𝐶</m:t>
                                      </m:r>
                                    </m:e>
                                    <m:sub>
                                      <m:r>
                                        <a:rPr lang="en-GB" sz="2800" b="0" i="1" smtClean="0">
                                          <a:latin typeface="Cambria Math" panose="02040503050406030204" pitchFamily="18" charset="0"/>
                                        </a:rPr>
                                        <m:t>𝑖</m:t>
                                      </m:r>
                                    </m:sub>
                                  </m:sSub>
                                  <m:r>
                                    <a:rPr lang="en-GB" sz="2800" b="0" i="1" smtClean="0">
                                      <a:latin typeface="Cambria Math" panose="02040503050406030204" pitchFamily="18" charset="0"/>
                                    </a:rPr>
                                    <m:t>𝑙𝑛</m:t>
                                  </m:r>
                                  <m:d>
                                    <m:dPr>
                                      <m:ctrlPr>
                                        <a:rPr lang="en-GB" sz="2800" b="0" i="1" smtClean="0">
                                          <a:latin typeface="Cambria Math" panose="02040503050406030204" pitchFamily="18" charset="0"/>
                                        </a:rPr>
                                      </m:ctrlPr>
                                    </m:dPr>
                                    <m:e>
                                      <m:f>
                                        <m:fPr>
                                          <m:ctrlPr>
                                            <a:rPr lang="en-GB" sz="2800" b="0" i="1" smtClean="0">
                                              <a:latin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ν</m:t>
                                          </m:r>
                                        </m:num>
                                        <m:den>
                                          <m:sSub>
                                            <m:sSubPr>
                                              <m:ctrlPr>
                                                <a:rPr lang="en-GB" sz="2800" b="0" i="1" smtClean="0">
                                                  <a:latin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ν</m:t>
                                              </m:r>
                                            </m:e>
                                            <m:sub>
                                              <m:r>
                                                <a:rPr lang="en-GB" sz="2800" b="0" i="1" smtClean="0">
                                                  <a:latin typeface="Cambria Math" panose="02040503050406030204" pitchFamily="18" charset="0"/>
                                                </a:rPr>
                                                <m:t>0</m:t>
                                              </m:r>
                                            </m:sub>
                                          </m:sSub>
                                        </m:den>
                                      </m:f>
                                    </m:e>
                                  </m:d>
                                </m:e>
                              </m:d>
                            </m:sup>
                          </m:sSup>
                        </m:e>
                      </m:nary>
                    </m:oMath>
                  </m:oMathPara>
                </a14:m>
                <a:endParaRPr lang="en-GB"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1876692" y="3657599"/>
                <a:ext cx="8288160" cy="1401089"/>
              </a:xfrm>
              <a:prstGeom prst="rect">
                <a:avLst/>
              </a:prstGeom>
              <a:blipFill rotWithShape="0">
                <a:blip r:embed="rId4"/>
                <a:stretch>
                  <a:fillRect/>
                </a:stretch>
              </a:blipFill>
            </p:spPr>
            <p:txBody>
              <a:bodyPr/>
              <a:lstStyle/>
              <a:p>
                <a:r>
                  <a:rPr lang="en-GB">
                    <a:noFill/>
                  </a:rPr>
                  <a:t> </a:t>
                </a:r>
              </a:p>
            </p:txBody>
          </p:sp>
        </mc:Fallback>
      </mc:AlternateContent>
      <p:sp>
        <p:nvSpPr>
          <p:cNvPr id="7" name="TextBox 6"/>
          <p:cNvSpPr txBox="1"/>
          <p:nvPr/>
        </p:nvSpPr>
        <p:spPr>
          <a:xfrm>
            <a:off x="94455" y="5682337"/>
            <a:ext cx="2979381" cy="369332"/>
          </a:xfrm>
          <a:prstGeom prst="rect">
            <a:avLst/>
          </a:prstGeom>
          <a:noFill/>
        </p:spPr>
        <p:txBody>
          <a:bodyPr wrap="square" rtlCol="0">
            <a:spAutoFit/>
          </a:bodyPr>
          <a:lstStyle/>
          <a:p>
            <a:r>
              <a:rPr lang="en-GB" dirty="0" smtClean="0">
                <a:solidFill>
                  <a:schemeClr val="bg1">
                    <a:lumMod val="50000"/>
                  </a:schemeClr>
                </a:solidFill>
                <a:latin typeface="Times New Roman" panose="02020603050405020304" pitchFamily="18" charset="0"/>
                <a:cs typeface="Times New Roman" panose="02020603050405020304" pitchFamily="18" charset="0"/>
              </a:rPr>
              <a:t>Anstey et al. 2019, in prep.</a:t>
            </a:r>
            <a:endParaRPr lang="en-GB"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 name="Rectangle 5"/>
          <p:cNvSpPr/>
          <p:nvPr/>
        </p:nvSpPr>
        <p:spPr>
          <a:xfrm>
            <a:off x="185738" y="6143625"/>
            <a:ext cx="2771775" cy="585788"/>
          </a:xfrm>
          <a:prstGeom prst="rect">
            <a:avLst/>
          </a:prstGeom>
          <a:solidFill>
            <a:srgbClr val="003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841278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3715" y="226700"/>
            <a:ext cx="11313757" cy="569349"/>
          </a:xfrm>
        </p:spPr>
        <p:txBody>
          <a:bodyPr>
            <a:normAutofit/>
          </a:bodyPr>
          <a:lstStyle/>
          <a:p>
            <a:r>
              <a:rPr lang="en-GB" sz="3200" dirty="0" smtClean="0">
                <a:latin typeface="Times New Roman" panose="02020603050405020304" pitchFamily="18" charset="0"/>
                <a:cs typeface="Times New Roman" panose="02020603050405020304" pitchFamily="18" charset="0"/>
              </a:rPr>
              <a:t>Chromatic Functions</a:t>
            </a:r>
            <a:endParaRPr lang="en-GB" sz="32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09144" y="1708150"/>
            <a:ext cx="5422900" cy="4067175"/>
          </a:xfrm>
        </p:spPr>
      </p:pic>
      <p:sp>
        <p:nvSpPr>
          <p:cNvPr id="6" name="TextBox 5"/>
          <p:cNvSpPr txBox="1"/>
          <p:nvPr/>
        </p:nvSpPr>
        <p:spPr>
          <a:xfrm>
            <a:off x="94455" y="5682337"/>
            <a:ext cx="2979381" cy="369332"/>
          </a:xfrm>
          <a:prstGeom prst="rect">
            <a:avLst/>
          </a:prstGeom>
          <a:noFill/>
        </p:spPr>
        <p:txBody>
          <a:bodyPr wrap="square" rtlCol="0">
            <a:spAutoFit/>
          </a:bodyPr>
          <a:lstStyle/>
          <a:p>
            <a:r>
              <a:rPr lang="en-GB" dirty="0" smtClean="0">
                <a:solidFill>
                  <a:schemeClr val="bg1">
                    <a:lumMod val="50000"/>
                  </a:schemeClr>
                </a:solidFill>
                <a:latin typeface="Times New Roman" panose="02020603050405020304" pitchFamily="18" charset="0"/>
                <a:cs typeface="Times New Roman" panose="02020603050405020304" pitchFamily="18" charset="0"/>
              </a:rPr>
              <a:t>Anstey et al. 2019, in prep.</a:t>
            </a:r>
            <a:endParaRPr lang="en-GB"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5" name="Rectangle 4"/>
          <p:cNvSpPr/>
          <p:nvPr/>
        </p:nvSpPr>
        <p:spPr>
          <a:xfrm>
            <a:off x="185738" y="6143625"/>
            <a:ext cx="2771775" cy="585788"/>
          </a:xfrm>
          <a:prstGeom prst="rect">
            <a:avLst/>
          </a:prstGeom>
          <a:solidFill>
            <a:srgbClr val="003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157261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755828" y="1885951"/>
                <a:ext cx="10529888" cy="9565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𝐾</m:t>
                          </m:r>
                        </m:e>
                        <m:sub>
                          <m:r>
                            <a:rPr lang="en-GB" sz="2800" b="0" i="1" smtClean="0">
                              <a:latin typeface="Cambria Math" panose="02040503050406030204" pitchFamily="18" charset="0"/>
                            </a:rPr>
                            <m:t>𝑖</m:t>
                          </m:r>
                        </m:sub>
                      </m:sSub>
                      <m:d>
                        <m:dPr>
                          <m:ctrlPr>
                            <a:rPr lang="en-GB" sz="2800" b="0" i="1" smtClean="0">
                              <a:latin typeface="Cambria Math" panose="02040503050406030204" pitchFamily="18" charset="0"/>
                            </a:rPr>
                          </m:ctrlPr>
                        </m:dPr>
                        <m:e>
                          <m:r>
                            <m:rPr>
                              <m:sty m:val="p"/>
                            </m:rPr>
                            <a:rPr lang="el-GR" sz="2800" b="0" i="1" smtClean="0">
                              <a:latin typeface="Cambria Math" panose="02040503050406030204" pitchFamily="18" charset="0"/>
                            </a:rPr>
                            <m:t>ν</m:t>
                          </m:r>
                        </m:e>
                      </m:d>
                      <m:r>
                        <a:rPr lang="en-GB" sz="2800" b="0" i="1" smtClean="0">
                          <a:latin typeface="Cambria Math" panose="02040503050406030204" pitchFamily="18" charset="0"/>
                        </a:rPr>
                        <m:t>= </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1</m:t>
                          </m:r>
                        </m:num>
                        <m:den>
                          <m:r>
                            <a:rPr lang="en-GB" sz="2800" b="0" i="1" smtClean="0">
                              <a:latin typeface="Cambria Math" panose="02040503050406030204" pitchFamily="18" charset="0"/>
                            </a:rPr>
                            <m:t>4</m:t>
                          </m:r>
                          <m:r>
                            <a:rPr lang="en-GB" sz="2800" b="0" i="1" smtClean="0">
                              <a:latin typeface="Cambria Math" panose="02040503050406030204" pitchFamily="18" charset="0"/>
                              <a:ea typeface="Cambria Math" panose="02040503050406030204" pitchFamily="18" charset="0"/>
                            </a:rPr>
                            <m:t>𝜋</m:t>
                          </m:r>
                        </m:den>
                      </m:f>
                      <m:nary>
                        <m:naryPr>
                          <m:ctrlPr>
                            <a:rPr lang="en-GB" sz="2800" b="0" i="1" smtClean="0">
                              <a:latin typeface="Cambria Math" panose="02040503050406030204" pitchFamily="18" charset="0"/>
                            </a:rPr>
                          </m:ctrlPr>
                        </m:naryPr>
                        <m:sub>
                          <m:r>
                            <m:rPr>
                              <m:brk m:alnAt="23"/>
                            </m:rPr>
                            <a:rPr lang="en-GB" sz="2800" b="0" i="1" smtClean="0">
                              <a:latin typeface="Cambria Math" panose="02040503050406030204" pitchFamily="18" charset="0"/>
                            </a:rPr>
                            <m:t>𝑠</m:t>
                          </m:r>
                          <m:r>
                            <a:rPr lang="en-GB" sz="2800" b="0" i="1" smtClean="0">
                              <a:latin typeface="Cambria Math" panose="02040503050406030204" pitchFamily="18" charset="0"/>
                            </a:rPr>
                            <m:t>𝑘𝑦</m:t>
                          </m:r>
                        </m:sub>
                        <m:sup>
                          <m:r>
                            <a:rPr lang="en-GB" sz="2800" b="0" i="1" smtClean="0">
                              <a:latin typeface="Cambria Math" panose="02040503050406030204" pitchFamily="18" charset="0"/>
                            </a:rPr>
                            <m:t> </m:t>
                          </m:r>
                        </m:sup>
                        <m:e>
                          <m:r>
                            <a:rPr lang="en-GB" sz="2800" i="1">
                              <a:latin typeface="Cambria Math" panose="02040503050406030204" pitchFamily="18" charset="0"/>
                            </a:rPr>
                            <m:t>𝐺</m:t>
                          </m:r>
                          <m:d>
                            <m:dPr>
                              <m:ctrlPr>
                                <a:rPr lang="en-GB" sz="2800" i="1">
                                  <a:latin typeface="Cambria Math" panose="02040503050406030204" pitchFamily="18" charset="0"/>
                                </a:rPr>
                              </m:ctrlPr>
                            </m:dPr>
                            <m:e>
                              <m:r>
                                <a:rPr lang="en-GB" sz="2800" i="1">
                                  <a:latin typeface="Cambria Math" panose="02040503050406030204" pitchFamily="18" charset="0"/>
                                  <a:ea typeface="Cambria Math" panose="02040503050406030204" pitchFamily="18" charset="0"/>
                                </a:rPr>
                                <m:t>𝜃</m:t>
                              </m:r>
                              <m:r>
                                <a:rPr lang="en-GB" sz="2800" i="1">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ea typeface="Cambria Math" panose="02040503050406030204" pitchFamily="18" charset="0"/>
                                </a:rPr>
                                <m:t>φ</m:t>
                              </m:r>
                              <m:r>
                                <a:rPr lang="en-GB" sz="2800" i="1">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ea typeface="Cambria Math" panose="02040503050406030204" pitchFamily="18" charset="0"/>
                                </a:rPr>
                                <m:t>ν</m:t>
                              </m:r>
                            </m:e>
                          </m:d>
                          <m:sSub>
                            <m:sSubPr>
                              <m:ctrlPr>
                                <a:rPr lang="en-GB" sz="2800" i="1">
                                  <a:latin typeface="Cambria Math" panose="02040503050406030204" pitchFamily="18" charset="0"/>
                                </a:rPr>
                              </m:ctrlPr>
                            </m:sSubPr>
                            <m:e>
                              <m:r>
                                <a:rPr lang="en-GB" sz="2800" i="1">
                                  <a:latin typeface="Cambria Math" panose="02040503050406030204" pitchFamily="18" charset="0"/>
                                </a:rPr>
                                <m:t>𝑀</m:t>
                              </m:r>
                            </m:e>
                            <m:sub>
                              <m:r>
                                <a:rPr lang="en-GB" sz="2800" i="1">
                                  <a:latin typeface="Cambria Math" panose="02040503050406030204" pitchFamily="18" charset="0"/>
                                </a:rPr>
                                <m:t>𝑖</m:t>
                              </m:r>
                            </m:sub>
                          </m:sSub>
                          <m:d>
                            <m:dPr>
                              <m:ctrlPr>
                                <a:rPr lang="en-GB" sz="2800" i="1">
                                  <a:latin typeface="Cambria Math" panose="02040503050406030204" pitchFamily="18" charset="0"/>
                                </a:rPr>
                              </m:ctrlPr>
                            </m:dPr>
                            <m:e>
                              <m:r>
                                <a:rPr lang="en-GB" sz="2800" i="1">
                                  <a:latin typeface="Cambria Math" panose="02040503050406030204" pitchFamily="18" charset="0"/>
                                  <a:ea typeface="Cambria Math" panose="02040503050406030204" pitchFamily="18" charset="0"/>
                                </a:rPr>
                                <m:t>𝜃</m:t>
                              </m:r>
                              <m:r>
                                <a:rPr lang="en-GB" sz="2800" i="1">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ea typeface="Cambria Math" panose="02040503050406030204" pitchFamily="18" charset="0"/>
                                </a:rPr>
                                <m:t>φ</m:t>
                              </m:r>
                            </m:e>
                          </m:d>
                          <m:nary>
                            <m:naryPr>
                              <m:ctrlPr>
                                <a:rPr lang="el-GR" sz="2800" i="1" smtClean="0">
                                  <a:latin typeface="Cambria Math" panose="02040503050406030204" pitchFamily="18" charset="0"/>
                                  <a:ea typeface="Cambria Math" panose="02040503050406030204" pitchFamily="18" charset="0"/>
                                </a:rPr>
                              </m:ctrlPr>
                            </m:naryPr>
                            <m:sub>
                              <m:r>
                                <m:rPr>
                                  <m:brk m:alnAt="23"/>
                                </m:rPr>
                                <a:rPr lang="en-GB" sz="2800" b="0" i="1" smtClean="0">
                                  <a:latin typeface="Cambria Math" panose="02040503050406030204" pitchFamily="18" charset="0"/>
                                  <a:ea typeface="Cambria Math" panose="02040503050406030204" pitchFamily="18" charset="0"/>
                                </a:rPr>
                                <m:t>𝑡</m:t>
                              </m:r>
                              <m:r>
                                <a:rPr lang="en-GB" sz="2800" b="0" i="1" smtClean="0">
                                  <a:latin typeface="Cambria Math" panose="02040503050406030204" pitchFamily="18" charset="0"/>
                                  <a:ea typeface="Cambria Math" panose="02040503050406030204" pitchFamily="18" charset="0"/>
                                </a:rPr>
                                <m:t>𝑖𝑚𝑒</m:t>
                              </m:r>
                            </m:sub>
                            <m:sup>
                              <m:r>
                                <a:rPr lang="en-GB" sz="2800" b="0" i="1" smtClean="0">
                                  <a:latin typeface="Cambria Math" panose="02040503050406030204" pitchFamily="18" charset="0"/>
                                  <a:ea typeface="Cambria Math" panose="02040503050406030204" pitchFamily="18" charset="0"/>
                                </a:rPr>
                                <m:t> </m:t>
                              </m:r>
                            </m:sup>
                            <m:e>
                              <m:d>
                                <m:dPr>
                                  <m:begChr m:val="["/>
                                  <m:endChr m:val="]"/>
                                  <m:ctrlPr>
                                    <a:rPr lang="el-GR" sz="2800" i="1" smtClean="0">
                                      <a:latin typeface="Cambria Math" panose="02040503050406030204" pitchFamily="18" charset="0"/>
                                      <a:ea typeface="Cambria Math" panose="02040503050406030204" pitchFamily="18" charset="0"/>
                                    </a:rPr>
                                  </m:ctrlPr>
                                </m:dPr>
                                <m:e>
                                  <m:sSub>
                                    <m:sSubPr>
                                      <m:ctrlPr>
                                        <a:rPr lang="el-GR" sz="2800" i="1" smtClean="0">
                                          <a:latin typeface="Cambria Math" panose="02040503050406030204" pitchFamily="18" charset="0"/>
                                          <a:ea typeface="Cambria Math" panose="02040503050406030204" pitchFamily="18" charset="0"/>
                                        </a:rPr>
                                      </m:ctrlPr>
                                    </m:sSubPr>
                                    <m:e>
                                      <m:r>
                                        <a:rPr lang="en-GB" sz="2800" b="0" i="1" smtClean="0">
                                          <a:latin typeface="Cambria Math" panose="02040503050406030204" pitchFamily="18" charset="0"/>
                                          <a:ea typeface="Cambria Math" panose="02040503050406030204" pitchFamily="18" charset="0"/>
                                        </a:rPr>
                                        <m:t>𝑇</m:t>
                                      </m:r>
                                    </m:e>
                                    <m:sub>
                                      <m:r>
                                        <a:rPr lang="en-GB" sz="2800" b="0" i="1" smtClean="0">
                                          <a:latin typeface="Cambria Math" panose="02040503050406030204" pitchFamily="18" charset="0"/>
                                          <a:ea typeface="Cambria Math" panose="02040503050406030204" pitchFamily="18" charset="0"/>
                                        </a:rPr>
                                        <m:t>𝑏𝑎𝑠𝑒</m:t>
                                      </m:r>
                                    </m:sub>
                                  </m:sSub>
                                  <m:d>
                                    <m:dPr>
                                      <m:ctrlPr>
                                        <a:rPr lang="el-GR" sz="2800" i="1" smtClean="0">
                                          <a:latin typeface="Cambria Math" panose="02040503050406030204" pitchFamily="18" charset="0"/>
                                          <a:ea typeface="Cambria Math" panose="02040503050406030204" pitchFamily="18" charset="0"/>
                                        </a:rPr>
                                      </m:ctrlPr>
                                    </m:dPr>
                                    <m:e>
                                      <m:r>
                                        <a:rPr lang="en-GB" sz="2800" i="1">
                                          <a:latin typeface="Cambria Math" panose="02040503050406030204" pitchFamily="18" charset="0"/>
                                          <a:ea typeface="Cambria Math" panose="02040503050406030204" pitchFamily="18" charset="0"/>
                                        </a:rPr>
                                        <m:t>𝜃</m:t>
                                      </m:r>
                                      <m:r>
                                        <a:rPr lang="en-GB" sz="2800" i="1">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ea typeface="Cambria Math" panose="02040503050406030204" pitchFamily="18" charset="0"/>
                                        </a:rPr>
                                        <m:t>φ</m:t>
                                      </m:r>
                                    </m:e>
                                  </m:d>
                                  <m:r>
                                    <a:rPr lang="en-GB" sz="2800" b="0" i="1" smtClean="0">
                                      <a:latin typeface="Cambria Math" panose="02040503050406030204" pitchFamily="18" charset="0"/>
                                      <a:ea typeface="Cambria Math" panose="02040503050406030204" pitchFamily="18" charset="0"/>
                                    </a:rPr>
                                    <m:t> − </m:t>
                                  </m:r>
                                  <m:sSub>
                                    <m:sSubPr>
                                      <m:ctrlPr>
                                        <a:rPr lang="en-GB" sz="2800" b="0" i="1" smtClean="0">
                                          <a:latin typeface="Cambria Math" panose="02040503050406030204" pitchFamily="18" charset="0"/>
                                          <a:ea typeface="Cambria Math" panose="02040503050406030204" pitchFamily="18" charset="0"/>
                                        </a:rPr>
                                      </m:ctrlPr>
                                    </m:sSubPr>
                                    <m:e>
                                      <m:r>
                                        <a:rPr lang="en-GB" sz="2800" b="0" i="1" smtClean="0">
                                          <a:latin typeface="Cambria Math" panose="02040503050406030204" pitchFamily="18" charset="0"/>
                                          <a:ea typeface="Cambria Math" panose="02040503050406030204" pitchFamily="18" charset="0"/>
                                        </a:rPr>
                                        <m:t>𝑇</m:t>
                                      </m:r>
                                    </m:e>
                                    <m:sub>
                                      <m:r>
                                        <a:rPr lang="en-GB" sz="2800" b="0" i="1" smtClean="0">
                                          <a:latin typeface="Cambria Math" panose="02040503050406030204" pitchFamily="18" charset="0"/>
                                          <a:ea typeface="Cambria Math" panose="02040503050406030204" pitchFamily="18" charset="0"/>
                                        </a:rPr>
                                        <m:t>𝐶𝑀𝐵</m:t>
                                      </m:r>
                                    </m:sub>
                                  </m:sSub>
                                </m:e>
                              </m:d>
                            </m:e>
                          </m:nary>
                        </m:e>
                      </m:nary>
                      <m:r>
                        <a:rPr lang="en-GB" sz="2800" b="0" i="1" smtClean="0">
                          <a:latin typeface="Cambria Math" panose="02040503050406030204" pitchFamily="18" charset="0"/>
                        </a:rPr>
                        <m:t>ⅆ</m:t>
                      </m:r>
                      <m:r>
                        <a:rPr lang="en-GB" sz="2800" b="0" i="1" smtClean="0">
                          <a:latin typeface="Cambria Math" panose="02040503050406030204" pitchFamily="18" charset="0"/>
                        </a:rPr>
                        <m:t>𝑡𝑑</m:t>
                      </m:r>
                      <m:r>
                        <m:rPr>
                          <m:sty m:val="p"/>
                        </m:rPr>
                        <a:rPr lang="el-GR" sz="2800" b="0" i="1" smtClean="0">
                          <a:latin typeface="Cambria Math" panose="02040503050406030204" pitchFamily="18" charset="0"/>
                        </a:rPr>
                        <m:t>Ω</m:t>
                      </m:r>
                    </m:oMath>
                  </m:oMathPara>
                </a14:m>
                <a:endParaRPr lang="en-GB"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755828" y="1885951"/>
                <a:ext cx="10529888" cy="956544"/>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876692" y="3657599"/>
                <a:ext cx="8288160" cy="14010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𝑇</m:t>
                          </m:r>
                        </m:e>
                        <m:sub>
                          <m:r>
                            <a:rPr lang="en-GB" sz="2800" b="0" i="1" smtClean="0">
                              <a:latin typeface="Cambria Math" panose="02040503050406030204" pitchFamily="18" charset="0"/>
                            </a:rPr>
                            <m:t>𝑓𝑜𝑟𝑒𝑔𝑟𝑜𝑢𝑛𝑑</m:t>
                          </m:r>
                        </m:sub>
                      </m:sSub>
                      <m:d>
                        <m:dPr>
                          <m:ctrlPr>
                            <a:rPr lang="en-GB" sz="2800" i="1" smtClean="0">
                              <a:latin typeface="Cambria Math" panose="02040503050406030204" pitchFamily="18" charset="0"/>
                            </a:rPr>
                          </m:ctrlPr>
                        </m:dPr>
                        <m:e>
                          <m:r>
                            <m:rPr>
                              <m:sty m:val="p"/>
                            </m:rPr>
                            <a:rPr lang="el-GR" sz="2800" i="1">
                              <a:latin typeface="Cambria Math" panose="02040503050406030204" pitchFamily="18" charset="0"/>
                              <a:ea typeface="Cambria Math" panose="02040503050406030204" pitchFamily="18" charset="0"/>
                            </a:rPr>
                            <m:t>ν</m:t>
                          </m:r>
                        </m:e>
                      </m:d>
                      <m:r>
                        <a:rPr lang="en-GB" sz="2800" b="0" i="1" smtClean="0">
                          <a:latin typeface="Cambria Math" panose="02040503050406030204" pitchFamily="18" charset="0"/>
                        </a:rPr>
                        <m:t>=</m:t>
                      </m:r>
                      <m:r>
                        <a:rPr lang="en-GB" sz="2800" b="0" i="1" smtClean="0">
                          <a:latin typeface="Cambria Math" panose="02040503050406030204" pitchFamily="18" charset="0"/>
                        </a:rPr>
                        <m:t>𝐴</m:t>
                      </m:r>
                      <m:nary>
                        <m:naryPr>
                          <m:chr m:val="∑"/>
                          <m:ctrlPr>
                            <a:rPr lang="en-GB" sz="2800" b="0" i="1" smtClean="0">
                              <a:latin typeface="Cambria Math" panose="02040503050406030204" pitchFamily="18" charset="0"/>
                            </a:rPr>
                          </m:ctrlPr>
                        </m:naryPr>
                        <m:sub>
                          <m:r>
                            <m:rPr>
                              <m:brk m:alnAt="23"/>
                            </m:rPr>
                            <a:rPr lang="en-GB" sz="2800" b="0" i="1" smtClean="0">
                              <a:latin typeface="Cambria Math" panose="02040503050406030204" pitchFamily="18" charset="0"/>
                            </a:rPr>
                            <m:t>𝑖</m:t>
                          </m:r>
                          <m:r>
                            <a:rPr lang="en-GB" sz="2800" b="0" i="1" smtClean="0">
                              <a:latin typeface="Cambria Math" panose="02040503050406030204" pitchFamily="18" charset="0"/>
                            </a:rPr>
                            <m:t>=1</m:t>
                          </m:r>
                        </m:sub>
                        <m:sup>
                          <m:r>
                            <a:rPr lang="en-GB" sz="2800" b="0" i="1" smtClean="0">
                              <a:latin typeface="Cambria Math" panose="02040503050406030204" pitchFamily="18" charset="0"/>
                            </a:rPr>
                            <m:t>𝑁</m:t>
                          </m:r>
                        </m:sup>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𝐾</m:t>
                              </m:r>
                            </m:e>
                            <m:sub>
                              <m:r>
                                <a:rPr lang="en-GB" sz="2800" b="0" i="1" smtClean="0">
                                  <a:latin typeface="Cambria Math" panose="02040503050406030204" pitchFamily="18" charset="0"/>
                                </a:rPr>
                                <m:t>𝑖</m:t>
                              </m:r>
                            </m:sub>
                          </m:sSub>
                          <m:d>
                            <m:dPr>
                              <m:ctrlPr>
                                <a:rPr lang="en-GB" sz="2800" b="0" i="1" smtClean="0">
                                  <a:latin typeface="Cambria Math" panose="02040503050406030204" pitchFamily="18" charset="0"/>
                                </a:rPr>
                              </m:ctrlPr>
                            </m:dPr>
                            <m:e>
                              <m:r>
                                <m:rPr>
                                  <m:sty m:val="p"/>
                                </m:rPr>
                                <a:rPr lang="el-GR" sz="2800" i="1">
                                  <a:latin typeface="Cambria Math" panose="02040503050406030204" pitchFamily="18" charset="0"/>
                                  <a:ea typeface="Cambria Math" panose="02040503050406030204" pitchFamily="18" charset="0"/>
                                </a:rPr>
                                <m:t>ν</m:t>
                              </m:r>
                            </m:e>
                          </m:d>
                          <m:sSup>
                            <m:sSupPr>
                              <m:ctrlPr>
                                <a:rPr lang="en-GB" sz="2800" b="0" i="1" smtClean="0">
                                  <a:latin typeface="Cambria Math" panose="02040503050406030204" pitchFamily="18" charset="0"/>
                                </a:rPr>
                              </m:ctrlPr>
                            </m:sSupPr>
                            <m:e>
                              <m:d>
                                <m:dPr>
                                  <m:ctrlPr>
                                    <a:rPr lang="en-GB" sz="2800" b="0" i="1" smtClean="0">
                                      <a:latin typeface="Cambria Math" panose="02040503050406030204" pitchFamily="18" charset="0"/>
                                    </a:rPr>
                                  </m:ctrlPr>
                                </m:dPr>
                                <m:e>
                                  <m:f>
                                    <m:fPr>
                                      <m:ctrlPr>
                                        <a:rPr lang="en-GB" sz="2800" b="0" i="1" smtClean="0">
                                          <a:latin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ν</m:t>
                                      </m:r>
                                    </m:num>
                                    <m:den>
                                      <m:sSub>
                                        <m:sSubPr>
                                          <m:ctrlPr>
                                            <a:rPr lang="en-GB" sz="2800" b="0" i="1" smtClean="0">
                                              <a:latin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ν</m:t>
                                          </m:r>
                                        </m:e>
                                        <m:sub>
                                          <m:r>
                                            <a:rPr lang="en-GB" sz="2800" b="0" i="1" smtClean="0">
                                              <a:latin typeface="Cambria Math" panose="02040503050406030204" pitchFamily="18" charset="0"/>
                                            </a:rPr>
                                            <m:t>𝑏𝑎𝑠𝑒</m:t>
                                          </m:r>
                                        </m:sub>
                                      </m:sSub>
                                    </m:den>
                                  </m:f>
                                </m:e>
                              </m:d>
                            </m:e>
                            <m:sup>
                              <m:r>
                                <a:rPr lang="en-GB" sz="2800" b="0" i="1" smtClean="0">
                                  <a:latin typeface="Cambria Math" panose="02040503050406030204" pitchFamily="18" charset="0"/>
                                </a:rPr>
                                <m:t>−</m:t>
                              </m:r>
                              <m:d>
                                <m:dPr>
                                  <m:ctrlPr>
                                    <a:rPr lang="en-GB" sz="2800" b="0" i="1" smtClean="0">
                                      <a:latin typeface="Cambria Math" panose="02040503050406030204" pitchFamily="18" charset="0"/>
                                    </a:rPr>
                                  </m:ctrlPr>
                                </m:dPr>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𝐵</m:t>
                                      </m:r>
                                    </m:e>
                                    <m:sub>
                                      <m:r>
                                        <a:rPr lang="en-GB" sz="2800" b="0" i="1" smtClean="0">
                                          <a:latin typeface="Cambria Math" panose="02040503050406030204" pitchFamily="18" charset="0"/>
                                        </a:rPr>
                                        <m:t>𝑖</m:t>
                                      </m:r>
                                    </m:sub>
                                  </m:sSub>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𝐶</m:t>
                                      </m:r>
                                    </m:e>
                                    <m:sub>
                                      <m:r>
                                        <a:rPr lang="en-GB" sz="2800" b="0" i="1" smtClean="0">
                                          <a:latin typeface="Cambria Math" panose="02040503050406030204" pitchFamily="18" charset="0"/>
                                        </a:rPr>
                                        <m:t>𝑖</m:t>
                                      </m:r>
                                    </m:sub>
                                  </m:sSub>
                                  <m:r>
                                    <a:rPr lang="en-GB" sz="2800" b="0" i="1" smtClean="0">
                                      <a:latin typeface="Cambria Math" panose="02040503050406030204" pitchFamily="18" charset="0"/>
                                    </a:rPr>
                                    <m:t>𝑙𝑛</m:t>
                                  </m:r>
                                  <m:d>
                                    <m:dPr>
                                      <m:ctrlPr>
                                        <a:rPr lang="en-GB" sz="2800" b="0" i="1" smtClean="0">
                                          <a:latin typeface="Cambria Math" panose="02040503050406030204" pitchFamily="18" charset="0"/>
                                        </a:rPr>
                                      </m:ctrlPr>
                                    </m:dPr>
                                    <m:e>
                                      <m:f>
                                        <m:fPr>
                                          <m:ctrlPr>
                                            <a:rPr lang="en-GB" sz="2800" b="0" i="1" smtClean="0">
                                              <a:latin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ν</m:t>
                                          </m:r>
                                        </m:num>
                                        <m:den>
                                          <m:sSub>
                                            <m:sSubPr>
                                              <m:ctrlPr>
                                                <a:rPr lang="en-GB" sz="2800" b="0" i="1" smtClean="0">
                                                  <a:latin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ν</m:t>
                                              </m:r>
                                            </m:e>
                                            <m:sub>
                                              <m:r>
                                                <a:rPr lang="en-GB" sz="2800" b="0" i="1" smtClean="0">
                                                  <a:latin typeface="Cambria Math" panose="02040503050406030204" pitchFamily="18" charset="0"/>
                                                </a:rPr>
                                                <m:t>0</m:t>
                                              </m:r>
                                            </m:sub>
                                          </m:sSub>
                                        </m:den>
                                      </m:f>
                                    </m:e>
                                  </m:d>
                                </m:e>
                              </m:d>
                            </m:sup>
                          </m:sSup>
                        </m:e>
                      </m:nary>
                    </m:oMath>
                  </m:oMathPara>
                </a14:m>
                <a:endParaRPr lang="en-GB"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1876692" y="3657599"/>
                <a:ext cx="8288160" cy="1401089"/>
              </a:xfrm>
              <a:prstGeom prst="rect">
                <a:avLst/>
              </a:prstGeom>
              <a:blipFill rotWithShape="0">
                <a:blip r:embed="rId4"/>
                <a:stretch>
                  <a:fillRect/>
                </a:stretch>
              </a:blipFill>
            </p:spPr>
            <p:txBody>
              <a:bodyPr/>
              <a:lstStyle/>
              <a:p>
                <a:r>
                  <a:rPr lang="en-GB">
                    <a:noFill/>
                  </a:rPr>
                  <a:t> </a:t>
                </a:r>
              </a:p>
            </p:txBody>
          </p:sp>
        </mc:Fallback>
      </mc:AlternateContent>
      <p:sp>
        <p:nvSpPr>
          <p:cNvPr id="7" name="TextBox 6"/>
          <p:cNvSpPr txBox="1"/>
          <p:nvPr/>
        </p:nvSpPr>
        <p:spPr>
          <a:xfrm>
            <a:off x="94455" y="5682337"/>
            <a:ext cx="2979381" cy="369332"/>
          </a:xfrm>
          <a:prstGeom prst="rect">
            <a:avLst/>
          </a:prstGeom>
          <a:noFill/>
        </p:spPr>
        <p:txBody>
          <a:bodyPr wrap="square" rtlCol="0">
            <a:spAutoFit/>
          </a:bodyPr>
          <a:lstStyle/>
          <a:p>
            <a:r>
              <a:rPr lang="en-GB" dirty="0" smtClean="0">
                <a:solidFill>
                  <a:schemeClr val="bg1">
                    <a:lumMod val="50000"/>
                  </a:schemeClr>
                </a:solidFill>
                <a:latin typeface="Times New Roman" panose="02020603050405020304" pitchFamily="18" charset="0"/>
                <a:cs typeface="Times New Roman" panose="02020603050405020304" pitchFamily="18" charset="0"/>
              </a:rPr>
              <a:t>Anstey et al. 2019, in prep.</a:t>
            </a:r>
            <a:endParaRPr lang="en-GB"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8" name="Text Placeholder 1"/>
          <p:cNvSpPr txBox="1">
            <a:spLocks/>
          </p:cNvSpPr>
          <p:nvPr/>
        </p:nvSpPr>
        <p:spPr>
          <a:xfrm>
            <a:off x="363893" y="181356"/>
            <a:ext cx="11313757" cy="56934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600" b="1" i="0" kern="1200" baseline="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smtClean="0">
                <a:latin typeface="Times New Roman" panose="02020603050405020304" pitchFamily="18" charset="0"/>
                <a:cs typeface="Times New Roman" panose="02020603050405020304" pitchFamily="18" charset="0"/>
              </a:rPr>
              <a:t>Foreground Model Function</a:t>
            </a:r>
            <a:endParaRPr lang="en-GB" sz="3200" dirty="0">
              <a:latin typeface="Times New Roman" panose="02020603050405020304" pitchFamily="18" charset="0"/>
              <a:cs typeface="Times New Roman" panose="02020603050405020304" pitchFamily="18" charset="0"/>
            </a:endParaRPr>
          </a:p>
        </p:txBody>
      </p:sp>
      <p:sp>
        <p:nvSpPr>
          <p:cNvPr id="6" name="Rectangle 5"/>
          <p:cNvSpPr/>
          <p:nvPr/>
        </p:nvSpPr>
        <p:spPr>
          <a:xfrm>
            <a:off x="185738" y="6143625"/>
            <a:ext cx="2771775" cy="585788"/>
          </a:xfrm>
          <a:prstGeom prst="rect">
            <a:avLst/>
          </a:prstGeom>
          <a:solidFill>
            <a:srgbClr val="003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35106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8497" y="268669"/>
            <a:ext cx="11313757" cy="569349"/>
          </a:xfrm>
        </p:spPr>
        <p:txBody>
          <a:bodyPr>
            <a:normAutofit/>
          </a:bodyPr>
          <a:lstStyle/>
          <a:p>
            <a:r>
              <a:rPr lang="en-GB" sz="3200" dirty="0" smtClean="0">
                <a:latin typeface="Times New Roman" panose="02020603050405020304" pitchFamily="18" charset="0"/>
                <a:cs typeface="Times New Roman" panose="02020603050405020304" pitchFamily="18" charset="0"/>
              </a:rPr>
              <a:t>Results</a:t>
            </a:r>
            <a:endParaRPr lang="en-GB" sz="32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66080" y="3601840"/>
            <a:ext cx="3020218" cy="2265164"/>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66080" y="1336677"/>
            <a:ext cx="3020218" cy="226516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96085" y="1336677"/>
            <a:ext cx="3020217" cy="2265163"/>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72664" y="3601840"/>
            <a:ext cx="3020219" cy="2265164"/>
          </a:xfrm>
          <a:prstGeom prst="rect">
            <a:avLst/>
          </a:prstGeom>
        </p:spPr>
      </p:pic>
      <p:sp>
        <p:nvSpPr>
          <p:cNvPr id="8" name="TextBox 7"/>
          <p:cNvSpPr txBox="1"/>
          <p:nvPr/>
        </p:nvSpPr>
        <p:spPr>
          <a:xfrm>
            <a:off x="4686301" y="1685925"/>
            <a:ext cx="1885950" cy="369332"/>
          </a:xfrm>
          <a:prstGeom prst="rect">
            <a:avLst/>
          </a:prstGeom>
          <a:noFill/>
        </p:spPr>
        <p:txBody>
          <a:bodyPr wrap="square" rtlCol="0">
            <a:spAutoFit/>
          </a:bodyPr>
          <a:lstStyle/>
          <a:p>
            <a:r>
              <a:rPr lang="en-GB" dirty="0" smtClean="0">
                <a:latin typeface="Times New Roman" panose="02020603050405020304" pitchFamily="18" charset="0"/>
                <a:cs typeface="Times New Roman" panose="02020603050405020304" pitchFamily="18" charset="0"/>
              </a:rPr>
              <a:t>Elliptical Dipole</a:t>
            </a:r>
            <a:endParaRPr lang="en-GB" dirty="0">
              <a:latin typeface="Times New Roman" panose="02020603050405020304" pitchFamily="18" charset="0"/>
              <a:cs typeface="Times New Roman" panose="02020603050405020304" pitchFamily="18" charset="0"/>
            </a:endParaRPr>
          </a:p>
        </p:txBody>
      </p:sp>
      <p:sp>
        <p:nvSpPr>
          <p:cNvPr id="9" name="TextBox 8"/>
          <p:cNvSpPr txBox="1"/>
          <p:nvPr/>
        </p:nvSpPr>
        <p:spPr>
          <a:xfrm>
            <a:off x="9816304" y="1685925"/>
            <a:ext cx="1885950" cy="369332"/>
          </a:xfrm>
          <a:prstGeom prst="rect">
            <a:avLst/>
          </a:prstGeom>
          <a:noFill/>
        </p:spPr>
        <p:txBody>
          <a:bodyPr wrap="square" rtlCol="0">
            <a:spAutoFit/>
          </a:bodyPr>
          <a:lstStyle/>
          <a:p>
            <a:r>
              <a:rPr lang="en-GB" dirty="0" smtClean="0">
                <a:latin typeface="Times New Roman" panose="02020603050405020304" pitchFamily="18" charset="0"/>
                <a:cs typeface="Times New Roman" panose="02020603050405020304" pitchFamily="18" charset="0"/>
              </a:rPr>
              <a:t>Log Spiral</a:t>
            </a:r>
            <a:endParaRPr lang="en-GB"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94455" y="5682337"/>
            <a:ext cx="2979381" cy="369332"/>
          </a:xfrm>
          <a:prstGeom prst="rect">
            <a:avLst/>
          </a:prstGeom>
          <a:noFill/>
        </p:spPr>
        <p:txBody>
          <a:bodyPr wrap="square" rtlCol="0">
            <a:spAutoFit/>
          </a:bodyPr>
          <a:lstStyle/>
          <a:p>
            <a:r>
              <a:rPr lang="en-GB" dirty="0" smtClean="0">
                <a:solidFill>
                  <a:schemeClr val="bg1">
                    <a:lumMod val="50000"/>
                  </a:schemeClr>
                </a:solidFill>
                <a:latin typeface="Times New Roman" panose="02020603050405020304" pitchFamily="18" charset="0"/>
                <a:cs typeface="Times New Roman" panose="02020603050405020304" pitchFamily="18" charset="0"/>
              </a:rPr>
              <a:t>Anstey et al. 2019, in prep.</a:t>
            </a:r>
            <a:endParaRPr lang="en-GB"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185738" y="6143625"/>
            <a:ext cx="2771775" cy="585788"/>
          </a:xfrm>
          <a:prstGeom prst="rect">
            <a:avLst/>
          </a:prstGeom>
          <a:solidFill>
            <a:srgbClr val="003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777721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2800" dirty="0">
                <a:latin typeface="Times New Roman" panose="02020603050405020304" pitchFamily="18" charset="0"/>
                <a:cs typeface="Times New Roman" panose="02020603050405020304" pitchFamily="18" charset="0"/>
              </a:rPr>
              <a:t>Inefficiencies</a:t>
            </a:r>
          </a:p>
        </p:txBody>
      </p:sp>
      <p:sp>
        <p:nvSpPr>
          <p:cNvPr id="4" name="Rectangle 3"/>
          <p:cNvSpPr/>
          <p:nvPr/>
        </p:nvSpPr>
        <p:spPr>
          <a:xfrm>
            <a:off x="185738" y="6143625"/>
            <a:ext cx="2771775" cy="585788"/>
          </a:xfrm>
          <a:prstGeom prst="rect">
            <a:avLst/>
          </a:prstGeom>
          <a:solidFill>
            <a:srgbClr val="003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350388" y="1530530"/>
            <a:ext cx="5340768" cy="4007202"/>
          </a:xfrm>
          <a:prstGeom prst="rect">
            <a:avLst/>
          </a:prstGeom>
        </p:spPr>
      </p:pic>
      <p:sp>
        <p:nvSpPr>
          <p:cNvPr id="7" name="TextBox 6"/>
          <p:cNvSpPr txBox="1"/>
          <p:nvPr/>
        </p:nvSpPr>
        <p:spPr>
          <a:xfrm>
            <a:off x="4550083" y="5499179"/>
            <a:ext cx="2520334" cy="369332"/>
          </a:xfrm>
          <a:prstGeom prst="rect">
            <a:avLst/>
          </a:prstGeom>
          <a:noFill/>
        </p:spPr>
        <p:txBody>
          <a:bodyPr wrap="square" rtlCol="0">
            <a:spAutoFit/>
          </a:bodyPr>
          <a:lstStyle/>
          <a:p>
            <a:r>
              <a:rPr lang="en-GB" dirty="0" smtClean="0">
                <a:latin typeface="Times New Roman" panose="02020603050405020304" pitchFamily="18" charset="0"/>
                <a:cs typeface="Times New Roman" panose="02020603050405020304" pitchFamily="18" charset="0"/>
              </a:rPr>
              <a:t>Conical Sinuous Antenna</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7105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3894" y="226701"/>
            <a:ext cx="11313757" cy="569349"/>
          </a:xfrm>
        </p:spPr>
        <p:txBody>
          <a:bodyPr>
            <a:normAutofit/>
          </a:bodyPr>
          <a:lstStyle/>
          <a:p>
            <a:r>
              <a:rPr lang="en-GB" sz="3200" dirty="0" smtClean="0">
                <a:latin typeface="Times New Roman" panose="02020603050405020304" pitchFamily="18" charset="0"/>
                <a:cs typeface="Times New Roman" panose="02020603050405020304" pitchFamily="18" charset="0"/>
              </a:rPr>
              <a:t>Numbers of sky regions</a:t>
            </a:r>
            <a:endParaRPr lang="en-GB" sz="32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3894" y="2232820"/>
            <a:ext cx="3674531" cy="2755899"/>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0037" y="2232821"/>
            <a:ext cx="3875617" cy="290671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7266" y="2232820"/>
            <a:ext cx="3875616" cy="2906712"/>
          </a:xfrm>
          <a:prstGeom prst="rect">
            <a:avLst/>
          </a:prstGeom>
        </p:spPr>
      </p:pic>
      <p:sp>
        <p:nvSpPr>
          <p:cNvPr id="7" name="TextBox 6"/>
          <p:cNvSpPr txBox="1"/>
          <p:nvPr/>
        </p:nvSpPr>
        <p:spPr>
          <a:xfrm>
            <a:off x="1300163" y="1685925"/>
            <a:ext cx="1114425" cy="369332"/>
          </a:xfrm>
          <a:prstGeom prst="rect">
            <a:avLst/>
          </a:prstGeom>
          <a:noFill/>
        </p:spPr>
        <p:txBody>
          <a:bodyPr wrap="square" rtlCol="0">
            <a:spAutoFit/>
          </a:bodyPr>
          <a:lstStyle/>
          <a:p>
            <a:r>
              <a:rPr lang="en-GB" dirty="0" smtClean="0">
                <a:latin typeface="Times New Roman" panose="02020603050405020304" pitchFamily="18" charset="0"/>
                <a:cs typeface="Times New Roman" panose="02020603050405020304" pitchFamily="18" charset="0"/>
              </a:rPr>
              <a:t>3 Regions</a:t>
            </a:r>
            <a:endParaRPr lang="en-GB" dirty="0">
              <a:latin typeface="Times New Roman" panose="02020603050405020304" pitchFamily="18" charset="0"/>
              <a:cs typeface="Times New Roman" panose="02020603050405020304" pitchFamily="18" charset="0"/>
            </a:endParaRPr>
          </a:p>
        </p:txBody>
      </p:sp>
      <p:sp>
        <p:nvSpPr>
          <p:cNvPr id="9" name="TextBox 8"/>
          <p:cNvSpPr txBox="1"/>
          <p:nvPr/>
        </p:nvSpPr>
        <p:spPr>
          <a:xfrm>
            <a:off x="5195888" y="1685925"/>
            <a:ext cx="1114425" cy="36933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4</a:t>
            </a:r>
            <a:r>
              <a:rPr lang="en-GB" dirty="0" smtClean="0">
                <a:latin typeface="Times New Roman" panose="02020603050405020304" pitchFamily="18" charset="0"/>
                <a:cs typeface="Times New Roman" panose="02020603050405020304" pitchFamily="18" charset="0"/>
              </a:rPr>
              <a:t> Regions</a:t>
            </a:r>
            <a:endParaRPr lang="en-GB"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9091613" y="1685925"/>
            <a:ext cx="1114425" cy="36933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5</a:t>
            </a:r>
            <a:r>
              <a:rPr lang="en-GB" dirty="0" smtClean="0">
                <a:latin typeface="Times New Roman" panose="02020603050405020304" pitchFamily="18" charset="0"/>
                <a:cs typeface="Times New Roman" panose="02020603050405020304" pitchFamily="18" charset="0"/>
              </a:rPr>
              <a:t> Regions</a:t>
            </a:r>
            <a:endParaRPr lang="en-GB"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4600575" y="5317097"/>
            <a:ext cx="2043113" cy="369332"/>
          </a:xfrm>
          <a:prstGeom prst="rect">
            <a:avLst/>
          </a:prstGeom>
          <a:noFill/>
        </p:spPr>
        <p:txBody>
          <a:bodyPr wrap="square" rtlCol="0">
            <a:spAutoFit/>
          </a:bodyPr>
          <a:lstStyle/>
          <a:p>
            <a:r>
              <a:rPr lang="en-GB" dirty="0" smtClean="0">
                <a:latin typeface="Times New Roman" panose="02020603050405020304" pitchFamily="18" charset="0"/>
                <a:cs typeface="Times New Roman" panose="02020603050405020304" pitchFamily="18" charset="0"/>
              </a:rPr>
              <a:t>Log Spiral Antenna</a:t>
            </a:r>
            <a:endParaRPr lang="en-GB"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94455" y="5682337"/>
            <a:ext cx="2979381" cy="369332"/>
          </a:xfrm>
          <a:prstGeom prst="rect">
            <a:avLst/>
          </a:prstGeom>
          <a:noFill/>
        </p:spPr>
        <p:txBody>
          <a:bodyPr wrap="square" rtlCol="0">
            <a:spAutoFit/>
          </a:bodyPr>
          <a:lstStyle/>
          <a:p>
            <a:r>
              <a:rPr lang="en-GB" dirty="0" smtClean="0">
                <a:solidFill>
                  <a:schemeClr val="bg1">
                    <a:lumMod val="50000"/>
                  </a:schemeClr>
                </a:solidFill>
                <a:latin typeface="Times New Roman" panose="02020603050405020304" pitchFamily="18" charset="0"/>
                <a:cs typeface="Times New Roman" panose="02020603050405020304" pitchFamily="18" charset="0"/>
              </a:rPr>
              <a:t>Anstey et al. 2019, in prep.</a:t>
            </a:r>
            <a:endParaRPr lang="en-GB"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185738" y="6143625"/>
            <a:ext cx="2771775" cy="585788"/>
          </a:xfrm>
          <a:prstGeom prst="rect">
            <a:avLst/>
          </a:prstGeom>
          <a:solidFill>
            <a:srgbClr val="003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634231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3893" y="212413"/>
            <a:ext cx="11313757" cy="569349"/>
          </a:xfrm>
        </p:spPr>
        <p:txBody>
          <a:bodyPr>
            <a:normAutofit/>
          </a:bodyPr>
          <a:lstStyle/>
          <a:p>
            <a:r>
              <a:rPr lang="en-GB" sz="3200" dirty="0" smtClean="0">
                <a:latin typeface="Times New Roman" panose="02020603050405020304" pitchFamily="18" charset="0"/>
                <a:cs typeface="Times New Roman" panose="02020603050405020304" pitchFamily="18" charset="0"/>
              </a:rPr>
              <a:t>Inefficiencies</a:t>
            </a:r>
            <a:endParaRPr lang="en-GB" sz="32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893" y="2331523"/>
            <a:ext cx="3408007" cy="2556005"/>
          </a:xfrm>
          <a:prstGeom prst="rect">
            <a:avLst/>
          </a:prstGeom>
        </p:spPr>
      </p:pic>
      <p:sp>
        <p:nvSpPr>
          <p:cNvPr id="6" name="TextBox 5"/>
          <p:cNvSpPr txBox="1"/>
          <p:nvPr/>
        </p:nvSpPr>
        <p:spPr>
          <a:xfrm>
            <a:off x="4492933" y="5163792"/>
            <a:ext cx="2520334" cy="369332"/>
          </a:xfrm>
          <a:prstGeom prst="rect">
            <a:avLst/>
          </a:prstGeom>
          <a:noFill/>
        </p:spPr>
        <p:txBody>
          <a:bodyPr wrap="square" rtlCol="0">
            <a:spAutoFit/>
          </a:bodyPr>
          <a:lstStyle/>
          <a:p>
            <a:r>
              <a:rPr lang="en-GB" dirty="0" smtClean="0">
                <a:latin typeface="Times New Roman" panose="02020603050405020304" pitchFamily="18" charset="0"/>
                <a:cs typeface="Times New Roman" panose="02020603050405020304" pitchFamily="18" charset="0"/>
              </a:rPr>
              <a:t>Conical Sinuous Antenna</a:t>
            </a:r>
            <a:endParaRPr lang="en-GB" dirty="0">
              <a:latin typeface="Times New Roman" panose="02020603050405020304" pitchFamily="18" charset="0"/>
              <a:cs typeface="Times New Roman" panose="02020603050405020304" pitchFamily="18" charset="0"/>
            </a:endParaRPr>
          </a:p>
        </p:txBody>
      </p:sp>
      <p:sp>
        <p:nvSpPr>
          <p:cNvPr id="7" name="TextBox 6"/>
          <p:cNvSpPr txBox="1"/>
          <p:nvPr/>
        </p:nvSpPr>
        <p:spPr>
          <a:xfrm>
            <a:off x="94455" y="5682337"/>
            <a:ext cx="2979381" cy="369332"/>
          </a:xfrm>
          <a:prstGeom prst="rect">
            <a:avLst/>
          </a:prstGeom>
          <a:noFill/>
        </p:spPr>
        <p:txBody>
          <a:bodyPr wrap="square" rtlCol="0">
            <a:spAutoFit/>
          </a:bodyPr>
          <a:lstStyle/>
          <a:p>
            <a:r>
              <a:rPr lang="en-GB" dirty="0" smtClean="0">
                <a:solidFill>
                  <a:schemeClr val="bg1">
                    <a:lumMod val="50000"/>
                  </a:schemeClr>
                </a:solidFill>
                <a:latin typeface="Times New Roman" panose="02020603050405020304" pitchFamily="18" charset="0"/>
                <a:cs typeface="Times New Roman" panose="02020603050405020304" pitchFamily="18" charset="0"/>
              </a:rPr>
              <a:t>Anstey et al. 2019, in prep.</a:t>
            </a:r>
            <a:endParaRPr lang="en-GB"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8" name="Content Placeholder 7"/>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256264" y="2321801"/>
            <a:ext cx="3408006" cy="2556005"/>
          </a:xfr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8634" y="2443764"/>
            <a:ext cx="3258352" cy="2443764"/>
          </a:xfrm>
          <a:prstGeom prst="rect">
            <a:avLst/>
          </a:prstGeom>
        </p:spPr>
      </p:pic>
      <p:sp>
        <p:nvSpPr>
          <p:cNvPr id="10" name="TextBox 9"/>
          <p:cNvSpPr txBox="1"/>
          <p:nvPr/>
        </p:nvSpPr>
        <p:spPr>
          <a:xfrm>
            <a:off x="1300163" y="1685925"/>
            <a:ext cx="1114425" cy="36933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4</a:t>
            </a:r>
            <a:r>
              <a:rPr lang="en-GB" dirty="0" smtClean="0">
                <a:latin typeface="Times New Roman" panose="02020603050405020304" pitchFamily="18" charset="0"/>
                <a:cs typeface="Times New Roman" panose="02020603050405020304" pitchFamily="18" charset="0"/>
              </a:rPr>
              <a:t> Regions</a:t>
            </a:r>
            <a:endParaRPr lang="en-GB"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5195888" y="1685925"/>
            <a:ext cx="1114425" cy="369332"/>
          </a:xfrm>
          <a:prstGeom prst="rect">
            <a:avLst/>
          </a:prstGeom>
          <a:noFill/>
        </p:spPr>
        <p:txBody>
          <a:bodyPr wrap="square" rtlCol="0">
            <a:spAutoFit/>
          </a:bodyPr>
          <a:lstStyle/>
          <a:p>
            <a:r>
              <a:rPr lang="en-GB" dirty="0" smtClean="0">
                <a:latin typeface="Times New Roman" panose="02020603050405020304" pitchFamily="18" charset="0"/>
                <a:cs typeface="Times New Roman" panose="02020603050405020304" pitchFamily="18" charset="0"/>
              </a:rPr>
              <a:t>8 Regions</a:t>
            </a:r>
            <a:endParaRPr lang="en-GB"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9091613" y="1685925"/>
            <a:ext cx="1353957" cy="369332"/>
          </a:xfrm>
          <a:prstGeom prst="rect">
            <a:avLst/>
          </a:prstGeom>
          <a:noFill/>
        </p:spPr>
        <p:txBody>
          <a:bodyPr wrap="square" rtlCol="0">
            <a:spAutoFit/>
          </a:bodyPr>
          <a:lstStyle/>
          <a:p>
            <a:r>
              <a:rPr lang="en-GB" dirty="0" smtClean="0">
                <a:latin typeface="Times New Roman" panose="02020603050405020304" pitchFamily="18" charset="0"/>
                <a:cs typeface="Times New Roman" panose="02020603050405020304" pitchFamily="18" charset="0"/>
              </a:rPr>
              <a:t>11 Regions</a:t>
            </a:r>
            <a:endParaRPr lang="en-GB" dirty="0">
              <a:latin typeface="Times New Roman" panose="02020603050405020304" pitchFamily="18" charset="0"/>
              <a:cs typeface="Times New Roman" panose="02020603050405020304" pitchFamily="18" charset="0"/>
            </a:endParaRPr>
          </a:p>
        </p:txBody>
      </p:sp>
      <p:sp>
        <p:nvSpPr>
          <p:cNvPr id="13" name="Rectangle 12"/>
          <p:cNvSpPr/>
          <p:nvPr/>
        </p:nvSpPr>
        <p:spPr>
          <a:xfrm>
            <a:off x="185738" y="6143625"/>
            <a:ext cx="2771775" cy="585788"/>
          </a:xfrm>
          <a:prstGeom prst="rect">
            <a:avLst/>
          </a:prstGeom>
          <a:solidFill>
            <a:srgbClr val="003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12388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3893" y="226701"/>
            <a:ext cx="11313757" cy="569349"/>
          </a:xfrm>
        </p:spPr>
        <p:txBody>
          <a:bodyPr>
            <a:normAutofit/>
          </a:bodyPr>
          <a:lstStyle/>
          <a:p>
            <a:r>
              <a:rPr lang="en-GB" sz="3200" dirty="0" smtClean="0">
                <a:latin typeface="Times New Roman" panose="02020603050405020304" pitchFamily="18" charset="0"/>
                <a:cs typeface="Times New Roman" panose="02020603050405020304" pitchFamily="18" charset="0"/>
              </a:rPr>
              <a:t>Summary</a:t>
            </a:r>
            <a:endParaRPr lang="en-GB"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pPr marL="342900" indent="-342900">
              <a:buFontTx/>
              <a:buChar char="-"/>
            </a:pPr>
            <a:r>
              <a:rPr lang="en-GB" sz="2400" dirty="0" smtClean="0">
                <a:solidFill>
                  <a:schemeClr val="tx1"/>
                </a:solidFill>
                <a:latin typeface="Times New Roman" panose="02020603050405020304" pitchFamily="18" charset="0"/>
                <a:cs typeface="Times New Roman" panose="02020603050405020304" pitchFamily="18" charset="0"/>
              </a:rPr>
              <a:t>Even smooth, simple antennae produce enough chromatic distortion to conceal the 21cm signal when the spectral index varies</a:t>
            </a:r>
          </a:p>
          <a:p>
            <a:endParaRPr lang="en-GB" sz="2400" dirty="0" smtClean="0">
              <a:solidFill>
                <a:schemeClr val="tx1"/>
              </a:solidFill>
              <a:latin typeface="Times New Roman" panose="02020603050405020304" pitchFamily="18" charset="0"/>
              <a:cs typeface="Times New Roman" panose="02020603050405020304" pitchFamily="18" charset="0"/>
            </a:endParaRPr>
          </a:p>
          <a:p>
            <a:pPr marL="342900" indent="-342900">
              <a:buFontTx/>
              <a:buChar char="-"/>
            </a:pPr>
            <a:r>
              <a:rPr lang="en-GB" sz="2400" dirty="0" smtClean="0">
                <a:solidFill>
                  <a:schemeClr val="tx1"/>
                </a:solidFill>
                <a:latin typeface="Times New Roman" panose="02020603050405020304" pitchFamily="18" charset="0"/>
                <a:cs typeface="Times New Roman" panose="02020603050405020304" pitchFamily="18" charset="0"/>
              </a:rPr>
              <a:t>The proposed method of fitting the foregrounds via modelling can correct for this distortion sufficiently for the 21cm signal to be identified, provided the antenna is quite smooth.</a:t>
            </a:r>
          </a:p>
          <a:p>
            <a:pPr marL="342900" indent="-342900">
              <a:buFontTx/>
              <a:buChar char="-"/>
            </a:pPr>
            <a:endParaRPr lang="en-GB" sz="2400" dirty="0">
              <a:solidFill>
                <a:schemeClr val="tx1"/>
              </a:solidFill>
              <a:latin typeface="Times New Roman" panose="02020603050405020304" pitchFamily="18" charset="0"/>
              <a:cs typeface="Times New Roman" panose="02020603050405020304" pitchFamily="18" charset="0"/>
            </a:endParaRPr>
          </a:p>
          <a:p>
            <a:pPr marL="342900" indent="-342900">
              <a:buFontTx/>
              <a:buChar char="-"/>
            </a:pPr>
            <a:r>
              <a:rPr lang="en-GB" sz="2400" dirty="0" smtClean="0">
                <a:solidFill>
                  <a:schemeClr val="tx1"/>
                </a:solidFill>
                <a:latin typeface="Times New Roman" panose="02020603050405020304" pitchFamily="18" charset="0"/>
                <a:cs typeface="Times New Roman" panose="02020603050405020304" pitchFamily="18" charset="0"/>
              </a:rPr>
              <a:t>Increasing the number of regions the sky model is divided into improves the quality of the chromaticity correction</a:t>
            </a:r>
            <a:endParaRPr lang="en-GB" sz="2400" dirty="0">
              <a:solidFill>
                <a:schemeClr val="tx1"/>
              </a:solidFill>
              <a:latin typeface="Times New Roman" panose="02020603050405020304" pitchFamily="18" charset="0"/>
              <a:cs typeface="Times New Roman" panose="02020603050405020304" pitchFamily="18" charset="0"/>
            </a:endParaRPr>
          </a:p>
          <a:p>
            <a:pPr marL="342900" indent="-342900">
              <a:buFontTx/>
              <a:buChar char="-"/>
            </a:pPr>
            <a:endParaRPr lang="en-GB" sz="2400" dirty="0" smtClean="0">
              <a:solidFill>
                <a:schemeClr val="tx1"/>
              </a:solidFill>
              <a:latin typeface="Times New Roman" panose="02020603050405020304" pitchFamily="18" charset="0"/>
              <a:cs typeface="Times New Roman" panose="02020603050405020304" pitchFamily="18" charset="0"/>
            </a:endParaRPr>
          </a:p>
          <a:p>
            <a:pPr marL="342900" indent="-342900">
              <a:buFontTx/>
              <a:buChar char="-"/>
            </a:pPr>
            <a:r>
              <a:rPr lang="en-GB" sz="2400" dirty="0" smtClean="0">
                <a:solidFill>
                  <a:schemeClr val="tx1"/>
                </a:solidFill>
                <a:latin typeface="Times New Roman" panose="02020603050405020304" pitchFamily="18" charset="0"/>
                <a:cs typeface="Times New Roman" panose="02020603050405020304" pitchFamily="18" charset="0"/>
              </a:rPr>
              <a:t>The distortion cannot be accurately modelled if too </a:t>
            </a:r>
            <a:r>
              <a:rPr lang="en-GB" sz="2400" smtClean="0">
                <a:solidFill>
                  <a:schemeClr val="tx1"/>
                </a:solidFill>
                <a:latin typeface="Times New Roman" panose="02020603050405020304" pitchFamily="18" charset="0"/>
                <a:cs typeface="Times New Roman" panose="02020603050405020304" pitchFamily="18" charset="0"/>
              </a:rPr>
              <a:t>few regions are used</a:t>
            </a:r>
            <a:endParaRPr lang="en-GB" sz="2400" dirty="0" smtClean="0">
              <a:solidFill>
                <a:schemeClr val="tx1"/>
              </a:solidFill>
              <a:latin typeface="Times New Roman" panose="02020603050405020304" pitchFamily="18" charset="0"/>
              <a:cs typeface="Times New Roman" panose="02020603050405020304" pitchFamily="18" charset="0"/>
            </a:endParaRPr>
          </a:p>
        </p:txBody>
      </p:sp>
      <p:sp>
        <p:nvSpPr>
          <p:cNvPr id="4" name="Rectangle 3"/>
          <p:cNvSpPr/>
          <p:nvPr/>
        </p:nvSpPr>
        <p:spPr>
          <a:xfrm>
            <a:off x="185738" y="6143625"/>
            <a:ext cx="2771775" cy="585788"/>
          </a:xfrm>
          <a:prstGeom prst="rect">
            <a:avLst/>
          </a:prstGeom>
          <a:solidFill>
            <a:srgbClr val="003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63157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739" y="376320"/>
            <a:ext cx="11313757" cy="569349"/>
          </a:xfrm>
        </p:spPr>
        <p:txBody>
          <a:bodyPr/>
          <a:lstStyle/>
          <a:p>
            <a:r>
              <a:rPr lang="en-GB" dirty="0" smtClean="0"/>
              <a:t>Acknowledgements</a:t>
            </a:r>
            <a:endParaRPr lang="en-GB" dirty="0"/>
          </a:p>
        </p:txBody>
      </p:sp>
      <p:grpSp>
        <p:nvGrpSpPr>
          <p:cNvPr id="10" name="Group 9"/>
          <p:cNvGrpSpPr/>
          <p:nvPr/>
        </p:nvGrpSpPr>
        <p:grpSpPr>
          <a:xfrm>
            <a:off x="4085337" y="1568733"/>
            <a:ext cx="7685159" cy="4117693"/>
            <a:chOff x="137947" y="1445992"/>
            <a:chExt cx="8576572" cy="4723660"/>
          </a:xfrm>
        </p:grpSpPr>
        <p:pic>
          <p:nvPicPr>
            <p:cNvPr id="11" name="Picture 10"/>
            <p:cNvPicPr>
              <a:picLocks noChangeAspect="1"/>
            </p:cNvPicPr>
            <p:nvPr/>
          </p:nvPicPr>
          <p:blipFill>
            <a:blip r:embed="rId2"/>
            <a:stretch>
              <a:fillRect/>
            </a:stretch>
          </p:blipFill>
          <p:spPr>
            <a:xfrm>
              <a:off x="2112074" y="1445992"/>
              <a:ext cx="554608" cy="554608"/>
            </a:xfrm>
            <a:prstGeom prst="rect">
              <a:avLst/>
            </a:prstGeom>
          </p:spPr>
        </p:pic>
        <p:pic>
          <p:nvPicPr>
            <p:cNvPr id="12" name="Picture 11"/>
            <p:cNvPicPr>
              <a:picLocks noChangeAspect="1"/>
            </p:cNvPicPr>
            <p:nvPr/>
          </p:nvPicPr>
          <p:blipFill>
            <a:blip r:embed="rId3"/>
            <a:stretch>
              <a:fillRect/>
            </a:stretch>
          </p:blipFill>
          <p:spPr>
            <a:xfrm>
              <a:off x="5906867" y="1498956"/>
              <a:ext cx="576000" cy="576000"/>
            </a:xfrm>
            <a:prstGeom prst="rect">
              <a:avLst/>
            </a:prstGeom>
          </p:spPr>
        </p:pic>
        <p:pic>
          <p:nvPicPr>
            <p:cNvPr id="13" name="Picture 12"/>
            <p:cNvPicPr>
              <a:picLocks noChangeAspect="1"/>
            </p:cNvPicPr>
            <p:nvPr/>
          </p:nvPicPr>
          <p:blipFill>
            <a:blip r:embed="rId4"/>
            <a:stretch>
              <a:fillRect/>
            </a:stretch>
          </p:blipFill>
          <p:spPr>
            <a:xfrm>
              <a:off x="4741844" y="1495405"/>
              <a:ext cx="780458" cy="576000"/>
            </a:xfrm>
            <a:prstGeom prst="rect">
              <a:avLst/>
            </a:prstGeom>
          </p:spPr>
        </p:pic>
        <p:pic>
          <p:nvPicPr>
            <p:cNvPr id="14" name="Picture 13"/>
            <p:cNvPicPr>
              <a:picLocks noChangeAspect="1"/>
            </p:cNvPicPr>
            <p:nvPr/>
          </p:nvPicPr>
          <p:blipFill>
            <a:blip r:embed="rId5"/>
            <a:stretch>
              <a:fillRect/>
            </a:stretch>
          </p:blipFill>
          <p:spPr>
            <a:xfrm>
              <a:off x="7916384" y="2854592"/>
              <a:ext cx="540000" cy="576000"/>
            </a:xfrm>
            <a:prstGeom prst="rect">
              <a:avLst/>
            </a:prstGeom>
          </p:spPr>
        </p:pic>
        <p:pic>
          <p:nvPicPr>
            <p:cNvPr id="15" name="Picture 14"/>
            <p:cNvPicPr>
              <a:picLocks noChangeAspect="1"/>
            </p:cNvPicPr>
            <p:nvPr/>
          </p:nvPicPr>
          <p:blipFill>
            <a:blip r:embed="rId6"/>
            <a:stretch>
              <a:fillRect/>
            </a:stretch>
          </p:blipFill>
          <p:spPr>
            <a:xfrm>
              <a:off x="4835651" y="5161930"/>
              <a:ext cx="576000" cy="576000"/>
            </a:xfrm>
            <a:prstGeom prst="rect">
              <a:avLst/>
            </a:prstGeom>
          </p:spPr>
        </p:pic>
        <p:pic>
          <p:nvPicPr>
            <p:cNvPr id="16" name="Picture 15"/>
            <p:cNvPicPr>
              <a:picLocks noChangeAspect="1"/>
            </p:cNvPicPr>
            <p:nvPr/>
          </p:nvPicPr>
          <p:blipFill>
            <a:blip r:embed="rId7"/>
            <a:stretch>
              <a:fillRect/>
            </a:stretch>
          </p:blipFill>
          <p:spPr>
            <a:xfrm>
              <a:off x="2788805" y="5161930"/>
              <a:ext cx="460064" cy="576000"/>
            </a:xfrm>
            <a:prstGeom prst="rect">
              <a:avLst/>
            </a:prstGeom>
          </p:spPr>
        </p:pic>
        <p:pic>
          <p:nvPicPr>
            <p:cNvPr id="17" name="Picture 16"/>
            <p:cNvPicPr>
              <a:picLocks noChangeAspect="1"/>
            </p:cNvPicPr>
            <p:nvPr/>
          </p:nvPicPr>
          <p:blipFill>
            <a:blip r:embed="rId8"/>
            <a:stretch>
              <a:fillRect/>
            </a:stretch>
          </p:blipFill>
          <p:spPr>
            <a:xfrm>
              <a:off x="274751" y="4262416"/>
              <a:ext cx="1191452" cy="576000"/>
            </a:xfrm>
            <a:prstGeom prst="rect">
              <a:avLst/>
            </a:prstGeom>
          </p:spPr>
        </p:pic>
        <p:pic>
          <p:nvPicPr>
            <p:cNvPr id="18" name="Picture 17"/>
            <p:cNvPicPr>
              <a:picLocks noChangeAspect="1"/>
            </p:cNvPicPr>
            <p:nvPr/>
          </p:nvPicPr>
          <p:blipFill>
            <a:blip r:embed="rId9"/>
            <a:stretch>
              <a:fillRect/>
            </a:stretch>
          </p:blipFill>
          <p:spPr>
            <a:xfrm>
              <a:off x="7196346" y="4780480"/>
              <a:ext cx="768651" cy="576000"/>
            </a:xfrm>
            <a:prstGeom prst="rect">
              <a:avLst/>
            </a:prstGeom>
          </p:spPr>
        </p:pic>
        <p:pic>
          <p:nvPicPr>
            <p:cNvPr id="19" name="Picture 18"/>
            <p:cNvPicPr>
              <a:picLocks noChangeAspect="1"/>
            </p:cNvPicPr>
            <p:nvPr/>
          </p:nvPicPr>
          <p:blipFill>
            <a:blip r:embed="rId10"/>
            <a:stretch>
              <a:fillRect/>
            </a:stretch>
          </p:blipFill>
          <p:spPr>
            <a:xfrm>
              <a:off x="5554348" y="5228657"/>
              <a:ext cx="1417846" cy="576000"/>
            </a:xfrm>
            <a:prstGeom prst="rect">
              <a:avLst/>
            </a:prstGeom>
          </p:spPr>
        </p:pic>
        <p:pic>
          <p:nvPicPr>
            <p:cNvPr id="20" name="Picture 19"/>
            <p:cNvPicPr>
              <a:picLocks noChangeAspect="1"/>
            </p:cNvPicPr>
            <p:nvPr/>
          </p:nvPicPr>
          <p:blipFill>
            <a:blip r:embed="rId11"/>
            <a:stretch>
              <a:fillRect/>
            </a:stretch>
          </p:blipFill>
          <p:spPr>
            <a:xfrm>
              <a:off x="997060" y="1802801"/>
              <a:ext cx="495074" cy="576000"/>
            </a:xfrm>
            <a:prstGeom prst="rect">
              <a:avLst/>
            </a:prstGeom>
          </p:spPr>
        </p:pic>
        <p:pic>
          <p:nvPicPr>
            <p:cNvPr id="21" name="Picture 20"/>
            <p:cNvPicPr>
              <a:picLocks noChangeAspect="1"/>
            </p:cNvPicPr>
            <p:nvPr/>
          </p:nvPicPr>
          <p:blipFill rotWithShape="1">
            <a:blip r:embed="rId12"/>
            <a:srcRect l="8388" t="20527" r="75133" b="13371"/>
            <a:stretch/>
          </p:blipFill>
          <p:spPr>
            <a:xfrm>
              <a:off x="665539" y="3270918"/>
              <a:ext cx="410257" cy="576000"/>
            </a:xfrm>
            <a:prstGeom prst="rect">
              <a:avLst/>
            </a:prstGeom>
          </p:spPr>
        </p:pic>
        <p:pic>
          <p:nvPicPr>
            <p:cNvPr id="22" name="Picture 21"/>
            <p:cNvPicPr>
              <a:picLocks noChangeAspect="1"/>
            </p:cNvPicPr>
            <p:nvPr/>
          </p:nvPicPr>
          <p:blipFill>
            <a:blip r:embed="rId13"/>
            <a:stretch>
              <a:fillRect/>
            </a:stretch>
          </p:blipFill>
          <p:spPr>
            <a:xfrm>
              <a:off x="8051758" y="3857836"/>
              <a:ext cx="576000" cy="576000"/>
            </a:xfrm>
            <a:prstGeom prst="rect">
              <a:avLst/>
            </a:prstGeom>
          </p:spPr>
        </p:pic>
        <p:pic>
          <p:nvPicPr>
            <p:cNvPr id="23" name="Picture 22"/>
            <p:cNvPicPr>
              <a:picLocks noChangeAspect="1"/>
            </p:cNvPicPr>
            <p:nvPr/>
          </p:nvPicPr>
          <p:blipFill>
            <a:blip r:embed="rId14"/>
            <a:stretch>
              <a:fillRect/>
            </a:stretch>
          </p:blipFill>
          <p:spPr>
            <a:xfrm>
              <a:off x="3779359" y="5204061"/>
              <a:ext cx="576000" cy="576000"/>
            </a:xfrm>
            <a:prstGeom prst="rect">
              <a:avLst/>
            </a:prstGeom>
          </p:spPr>
        </p:pic>
        <p:pic>
          <p:nvPicPr>
            <p:cNvPr id="24" name="Picture 23"/>
            <p:cNvPicPr>
              <a:picLocks noChangeAspect="1"/>
            </p:cNvPicPr>
            <p:nvPr/>
          </p:nvPicPr>
          <p:blipFill rotWithShape="1">
            <a:blip r:embed="rId15"/>
            <a:srcRect l="48986" r="28251"/>
            <a:stretch/>
          </p:blipFill>
          <p:spPr>
            <a:xfrm>
              <a:off x="6830628" y="1629978"/>
              <a:ext cx="1293678" cy="576000"/>
            </a:xfrm>
            <a:prstGeom prst="rect">
              <a:avLst/>
            </a:prstGeom>
          </p:spPr>
        </p:pic>
        <p:sp>
          <p:nvSpPr>
            <p:cNvPr id="25" name="TextBox 24"/>
            <p:cNvSpPr txBox="1"/>
            <p:nvPr/>
          </p:nvSpPr>
          <p:spPr>
            <a:xfrm>
              <a:off x="870477" y="2378801"/>
              <a:ext cx="789023" cy="415498"/>
            </a:xfrm>
            <a:prstGeom prst="rect">
              <a:avLst/>
            </a:prstGeom>
            <a:noFill/>
          </p:spPr>
          <p:txBody>
            <a:bodyPr wrap="none" rtlCol="0">
              <a:spAutoFit/>
            </a:bodyPr>
            <a:lstStyle/>
            <a:p>
              <a:pPr algn="ctr"/>
              <a:r>
                <a:rPr lang="en-US" sz="1050" b="1" dirty="0" smtClean="0"/>
                <a:t>Cambridge </a:t>
              </a:r>
            </a:p>
            <a:p>
              <a:pPr algn="ctr"/>
              <a:r>
                <a:rPr lang="en-US" sz="1050" b="1" dirty="0"/>
                <a:t>U</a:t>
              </a:r>
              <a:r>
                <a:rPr lang="en-US" sz="1050" b="1" dirty="0" smtClean="0"/>
                <a:t>niversity</a:t>
              </a:r>
              <a:endParaRPr lang="en-US" sz="1050" b="1" dirty="0"/>
            </a:p>
          </p:txBody>
        </p:sp>
        <p:sp>
          <p:nvSpPr>
            <p:cNvPr id="26" name="TextBox 25"/>
            <p:cNvSpPr txBox="1"/>
            <p:nvPr/>
          </p:nvSpPr>
          <p:spPr>
            <a:xfrm>
              <a:off x="1872473" y="2016886"/>
              <a:ext cx="992579" cy="577081"/>
            </a:xfrm>
            <a:prstGeom prst="rect">
              <a:avLst/>
            </a:prstGeom>
            <a:noFill/>
          </p:spPr>
          <p:txBody>
            <a:bodyPr wrap="none" rtlCol="0">
              <a:spAutoFit/>
            </a:bodyPr>
            <a:lstStyle/>
            <a:p>
              <a:pPr algn="ctr"/>
              <a:r>
                <a:rPr lang="en-US" sz="1050" b="1" dirty="0" err="1" smtClean="0"/>
                <a:t>Kavli</a:t>
              </a:r>
              <a:r>
                <a:rPr lang="en-US" sz="1050" b="1" dirty="0" smtClean="0"/>
                <a:t> Institute</a:t>
              </a:r>
            </a:p>
            <a:p>
              <a:pPr algn="ctr"/>
              <a:r>
                <a:rPr lang="en-US" sz="1050" b="1" dirty="0"/>
                <a:t>f</a:t>
              </a:r>
              <a:r>
                <a:rPr lang="en-US" sz="1050" b="1" dirty="0" smtClean="0"/>
                <a:t>or Cosmology </a:t>
              </a:r>
            </a:p>
            <a:p>
              <a:pPr algn="ctr"/>
              <a:r>
                <a:rPr lang="en-US" sz="1050" b="1" dirty="0" smtClean="0"/>
                <a:t>in Cambridge</a:t>
              </a:r>
            </a:p>
          </p:txBody>
        </p:sp>
        <p:sp>
          <p:nvSpPr>
            <p:cNvPr id="27" name="TextBox 26"/>
            <p:cNvSpPr txBox="1"/>
            <p:nvPr/>
          </p:nvSpPr>
          <p:spPr>
            <a:xfrm>
              <a:off x="4662298" y="2084930"/>
              <a:ext cx="892050" cy="415498"/>
            </a:xfrm>
            <a:prstGeom prst="rect">
              <a:avLst/>
            </a:prstGeom>
            <a:noFill/>
          </p:spPr>
          <p:txBody>
            <a:bodyPr wrap="none" rtlCol="0">
              <a:spAutoFit/>
            </a:bodyPr>
            <a:lstStyle/>
            <a:p>
              <a:pPr algn="ctr"/>
              <a:r>
                <a:rPr lang="en-US" sz="1050" b="1" dirty="0" smtClean="0"/>
                <a:t>Cavendish </a:t>
              </a:r>
            </a:p>
            <a:p>
              <a:pPr algn="ctr"/>
              <a:r>
                <a:rPr lang="en-US" sz="1050" b="1" dirty="0" smtClean="0"/>
                <a:t>Astrophysics</a:t>
              </a:r>
            </a:p>
          </p:txBody>
        </p:sp>
        <p:sp>
          <p:nvSpPr>
            <p:cNvPr id="28" name="TextBox 27"/>
            <p:cNvSpPr txBox="1"/>
            <p:nvPr/>
          </p:nvSpPr>
          <p:spPr>
            <a:xfrm>
              <a:off x="5699651" y="2080062"/>
              <a:ext cx="902811" cy="415498"/>
            </a:xfrm>
            <a:prstGeom prst="rect">
              <a:avLst/>
            </a:prstGeom>
            <a:noFill/>
          </p:spPr>
          <p:txBody>
            <a:bodyPr wrap="none" rtlCol="0">
              <a:spAutoFit/>
            </a:bodyPr>
            <a:lstStyle/>
            <a:p>
              <a:pPr algn="ctr"/>
              <a:r>
                <a:rPr lang="en-US" sz="1050" b="1" dirty="0" smtClean="0"/>
                <a:t>Stellenbosch </a:t>
              </a:r>
            </a:p>
            <a:p>
              <a:pPr algn="ctr"/>
              <a:r>
                <a:rPr lang="en-US" sz="1050" b="1" dirty="0" smtClean="0"/>
                <a:t>University</a:t>
              </a:r>
            </a:p>
          </p:txBody>
        </p:sp>
        <p:sp>
          <p:nvSpPr>
            <p:cNvPr id="29" name="TextBox 28"/>
            <p:cNvSpPr txBox="1"/>
            <p:nvPr/>
          </p:nvSpPr>
          <p:spPr>
            <a:xfrm>
              <a:off x="6636469" y="2217218"/>
              <a:ext cx="1877437" cy="577081"/>
            </a:xfrm>
            <a:prstGeom prst="rect">
              <a:avLst/>
            </a:prstGeom>
            <a:noFill/>
          </p:spPr>
          <p:txBody>
            <a:bodyPr wrap="none" rtlCol="0">
              <a:spAutoFit/>
            </a:bodyPr>
            <a:lstStyle/>
            <a:p>
              <a:pPr algn="ctr"/>
              <a:r>
                <a:rPr lang="en-US" sz="1050" b="1" dirty="0" smtClean="0"/>
                <a:t>National Research Foundation</a:t>
              </a:r>
            </a:p>
            <a:p>
              <a:pPr algn="ctr"/>
              <a:r>
                <a:rPr lang="en-US" sz="1050" b="1" dirty="0" smtClean="0"/>
                <a:t>South African Radio </a:t>
              </a:r>
            </a:p>
            <a:p>
              <a:pPr algn="ctr"/>
              <a:r>
                <a:rPr lang="en-US" sz="1050" b="1" dirty="0" smtClean="0"/>
                <a:t>Astronomy Observatory</a:t>
              </a:r>
            </a:p>
          </p:txBody>
        </p:sp>
        <p:sp>
          <p:nvSpPr>
            <p:cNvPr id="30" name="TextBox 29"/>
            <p:cNvSpPr txBox="1"/>
            <p:nvPr/>
          </p:nvSpPr>
          <p:spPr>
            <a:xfrm>
              <a:off x="7820014" y="3431420"/>
              <a:ext cx="659155" cy="415498"/>
            </a:xfrm>
            <a:prstGeom prst="rect">
              <a:avLst/>
            </a:prstGeom>
            <a:noFill/>
          </p:spPr>
          <p:txBody>
            <a:bodyPr wrap="none" rtlCol="0">
              <a:spAutoFit/>
            </a:bodyPr>
            <a:lstStyle/>
            <a:p>
              <a:pPr algn="ctr"/>
              <a:r>
                <a:rPr lang="en-US" sz="1050" b="1" dirty="0" smtClean="0"/>
                <a:t>Imperial </a:t>
              </a:r>
            </a:p>
            <a:p>
              <a:pPr algn="ctr"/>
              <a:r>
                <a:rPr lang="en-US" sz="1050" b="1" dirty="0" smtClean="0"/>
                <a:t>College</a:t>
              </a:r>
            </a:p>
          </p:txBody>
        </p:sp>
        <p:sp>
          <p:nvSpPr>
            <p:cNvPr id="31" name="TextBox 30"/>
            <p:cNvSpPr txBox="1"/>
            <p:nvPr/>
          </p:nvSpPr>
          <p:spPr>
            <a:xfrm>
              <a:off x="138849" y="3846918"/>
              <a:ext cx="1377300" cy="415498"/>
            </a:xfrm>
            <a:prstGeom prst="rect">
              <a:avLst/>
            </a:prstGeom>
            <a:noFill/>
          </p:spPr>
          <p:txBody>
            <a:bodyPr wrap="none" rtlCol="0">
              <a:spAutoFit/>
            </a:bodyPr>
            <a:lstStyle/>
            <a:p>
              <a:pPr algn="ctr"/>
              <a:r>
                <a:rPr lang="en-US" sz="1050" b="1" dirty="0"/>
                <a:t>Leibniz-</a:t>
              </a:r>
              <a:r>
                <a:rPr lang="en-US" sz="1050" b="1" dirty="0" err="1"/>
                <a:t>Institut</a:t>
              </a:r>
              <a:r>
                <a:rPr lang="en-US" sz="1050" b="1" dirty="0"/>
                <a:t> </a:t>
              </a:r>
              <a:r>
                <a:rPr lang="en-US" sz="1050" b="1" dirty="0" err="1"/>
                <a:t>für</a:t>
              </a:r>
              <a:r>
                <a:rPr lang="en-US" sz="1050" b="1" dirty="0"/>
                <a:t> </a:t>
              </a:r>
              <a:endParaRPr lang="en-US" sz="1050" b="1" dirty="0" smtClean="0"/>
            </a:p>
            <a:p>
              <a:pPr algn="ctr"/>
              <a:r>
                <a:rPr lang="en-US" sz="1050" b="1" dirty="0" err="1" smtClean="0"/>
                <a:t>Astrophysik</a:t>
              </a:r>
              <a:r>
                <a:rPr lang="en-US" sz="1050" b="1" dirty="0" smtClean="0"/>
                <a:t> Potsdam</a:t>
              </a:r>
              <a:endParaRPr lang="en-US" sz="1050" b="1" dirty="0"/>
            </a:p>
          </p:txBody>
        </p:sp>
        <p:sp>
          <p:nvSpPr>
            <p:cNvPr id="32" name="TextBox 31"/>
            <p:cNvSpPr txBox="1"/>
            <p:nvPr/>
          </p:nvSpPr>
          <p:spPr>
            <a:xfrm>
              <a:off x="2632696" y="5737930"/>
              <a:ext cx="754505" cy="415498"/>
            </a:xfrm>
            <a:prstGeom prst="rect">
              <a:avLst/>
            </a:prstGeom>
            <a:noFill/>
          </p:spPr>
          <p:txBody>
            <a:bodyPr wrap="none" rtlCol="0">
              <a:spAutoFit/>
            </a:bodyPr>
            <a:lstStyle/>
            <a:p>
              <a:pPr algn="ctr"/>
              <a:r>
                <a:rPr lang="en-US" sz="1050" b="1" dirty="0" smtClean="0"/>
                <a:t>Oxford </a:t>
              </a:r>
            </a:p>
            <a:p>
              <a:pPr algn="ctr"/>
              <a:r>
                <a:rPr lang="en-US" sz="1050" b="1" dirty="0"/>
                <a:t>U</a:t>
              </a:r>
              <a:r>
                <a:rPr lang="en-US" sz="1050" b="1" dirty="0" smtClean="0"/>
                <a:t>niversity</a:t>
              </a:r>
              <a:endParaRPr lang="en-US" sz="1050" b="1" dirty="0"/>
            </a:p>
          </p:txBody>
        </p:sp>
        <p:sp>
          <p:nvSpPr>
            <p:cNvPr id="33" name="TextBox 32"/>
            <p:cNvSpPr txBox="1"/>
            <p:nvPr/>
          </p:nvSpPr>
          <p:spPr>
            <a:xfrm>
              <a:off x="4716891" y="5754154"/>
              <a:ext cx="754505" cy="415498"/>
            </a:xfrm>
            <a:prstGeom prst="rect">
              <a:avLst/>
            </a:prstGeom>
            <a:noFill/>
          </p:spPr>
          <p:txBody>
            <a:bodyPr wrap="none" rtlCol="0">
              <a:spAutoFit/>
            </a:bodyPr>
            <a:lstStyle/>
            <a:p>
              <a:pPr algn="ctr"/>
              <a:r>
                <a:rPr lang="en-US" sz="1050" b="1" dirty="0" smtClean="0"/>
                <a:t>Rhodes </a:t>
              </a:r>
            </a:p>
            <a:p>
              <a:pPr algn="ctr"/>
              <a:r>
                <a:rPr lang="en-US" sz="1050" b="1" dirty="0"/>
                <a:t>U</a:t>
              </a:r>
              <a:r>
                <a:rPr lang="en-US" sz="1050" b="1" dirty="0" smtClean="0"/>
                <a:t>niversity</a:t>
              </a:r>
              <a:endParaRPr lang="en-US" sz="1050" b="1" dirty="0"/>
            </a:p>
          </p:txBody>
        </p:sp>
        <p:sp>
          <p:nvSpPr>
            <p:cNvPr id="34" name="TextBox 33"/>
            <p:cNvSpPr txBox="1"/>
            <p:nvPr/>
          </p:nvSpPr>
          <p:spPr>
            <a:xfrm>
              <a:off x="137947" y="4863012"/>
              <a:ext cx="1467068" cy="415498"/>
            </a:xfrm>
            <a:prstGeom prst="rect">
              <a:avLst/>
            </a:prstGeom>
            <a:noFill/>
          </p:spPr>
          <p:txBody>
            <a:bodyPr wrap="none" rtlCol="0">
              <a:spAutoFit/>
            </a:bodyPr>
            <a:lstStyle/>
            <a:p>
              <a:pPr algn="ctr"/>
              <a:r>
                <a:rPr lang="en-US" sz="1050" b="1" dirty="0" smtClean="0"/>
                <a:t>Tata Institute for </a:t>
              </a:r>
            </a:p>
            <a:p>
              <a:pPr algn="ctr"/>
              <a:r>
                <a:rPr lang="en-US" sz="1050" b="1" dirty="0" smtClean="0"/>
                <a:t>Fundamental Research</a:t>
              </a:r>
              <a:endParaRPr lang="en-US" sz="1050" b="1" dirty="0"/>
            </a:p>
          </p:txBody>
        </p:sp>
        <p:sp>
          <p:nvSpPr>
            <p:cNvPr id="35" name="TextBox 34"/>
            <p:cNvSpPr txBox="1"/>
            <p:nvPr/>
          </p:nvSpPr>
          <p:spPr>
            <a:xfrm>
              <a:off x="6874970" y="5356480"/>
              <a:ext cx="1381546" cy="415498"/>
            </a:xfrm>
            <a:prstGeom prst="rect">
              <a:avLst/>
            </a:prstGeom>
            <a:noFill/>
          </p:spPr>
          <p:txBody>
            <a:bodyPr wrap="none" rtlCol="0">
              <a:spAutoFit/>
            </a:bodyPr>
            <a:lstStyle/>
            <a:p>
              <a:pPr algn="ctr"/>
              <a:r>
                <a:rPr lang="en-US" sz="1050" b="1" dirty="0" err="1" smtClean="0"/>
                <a:t>Université</a:t>
              </a:r>
              <a:r>
                <a:rPr lang="en-US" sz="1050" b="1" dirty="0" smtClean="0"/>
                <a:t> </a:t>
              </a:r>
              <a:r>
                <a:rPr lang="en-US" sz="1050" b="1" dirty="0" err="1" smtClean="0"/>
                <a:t>catholique</a:t>
              </a:r>
              <a:r>
                <a:rPr lang="en-US" sz="1050" b="1" dirty="0" smtClean="0"/>
                <a:t> </a:t>
              </a:r>
            </a:p>
            <a:p>
              <a:pPr algn="ctr"/>
              <a:r>
                <a:rPr lang="en-US" sz="1050" b="1" dirty="0" smtClean="0"/>
                <a:t>de Louvain</a:t>
              </a:r>
              <a:endParaRPr lang="en-US" sz="1050" b="1" dirty="0"/>
            </a:p>
          </p:txBody>
        </p:sp>
        <p:sp>
          <p:nvSpPr>
            <p:cNvPr id="36" name="TextBox 35"/>
            <p:cNvSpPr txBox="1"/>
            <p:nvPr/>
          </p:nvSpPr>
          <p:spPr>
            <a:xfrm>
              <a:off x="7939948" y="4458432"/>
              <a:ext cx="774571" cy="415498"/>
            </a:xfrm>
            <a:prstGeom prst="rect">
              <a:avLst/>
            </a:prstGeom>
            <a:noFill/>
          </p:spPr>
          <p:txBody>
            <a:bodyPr wrap="none" rtlCol="0">
              <a:spAutoFit/>
            </a:bodyPr>
            <a:lstStyle/>
            <a:p>
              <a:pPr algn="ctr"/>
              <a:r>
                <a:rPr lang="en-US" sz="1050" b="1" dirty="0" smtClean="0"/>
                <a:t>Groningen </a:t>
              </a:r>
            </a:p>
            <a:p>
              <a:pPr algn="ctr"/>
              <a:r>
                <a:rPr lang="en-US" sz="1050" b="1" dirty="0" smtClean="0"/>
                <a:t>University</a:t>
              </a:r>
              <a:endParaRPr lang="en-US" sz="1050" b="1" dirty="0"/>
            </a:p>
          </p:txBody>
        </p:sp>
        <p:sp>
          <p:nvSpPr>
            <p:cNvPr id="37" name="TextBox 36"/>
            <p:cNvSpPr txBox="1"/>
            <p:nvPr/>
          </p:nvSpPr>
          <p:spPr>
            <a:xfrm>
              <a:off x="3447219" y="5780061"/>
              <a:ext cx="1260766" cy="253916"/>
            </a:xfrm>
            <a:prstGeom prst="rect">
              <a:avLst/>
            </a:prstGeom>
            <a:noFill/>
          </p:spPr>
          <p:txBody>
            <a:bodyPr wrap="none" rtlCol="0">
              <a:spAutoFit/>
            </a:bodyPr>
            <a:lstStyle/>
            <a:p>
              <a:pPr algn="ctr"/>
              <a:r>
                <a:rPr lang="en-US" sz="1050" b="1" dirty="0" smtClean="0"/>
                <a:t>University of Malta</a:t>
              </a:r>
              <a:endParaRPr lang="en-US" sz="1050" b="1" dirty="0"/>
            </a:p>
          </p:txBody>
        </p:sp>
        <p:sp>
          <p:nvSpPr>
            <p:cNvPr id="38" name="TextBox 37"/>
            <p:cNvSpPr txBox="1"/>
            <p:nvPr/>
          </p:nvSpPr>
          <p:spPr>
            <a:xfrm>
              <a:off x="5593189" y="5780061"/>
              <a:ext cx="1159292" cy="253916"/>
            </a:xfrm>
            <a:prstGeom prst="rect">
              <a:avLst/>
            </a:prstGeom>
            <a:noFill/>
          </p:spPr>
          <p:txBody>
            <a:bodyPr wrap="none" rtlCol="0">
              <a:spAutoFit/>
            </a:bodyPr>
            <a:lstStyle/>
            <a:p>
              <a:pPr algn="ctr"/>
              <a:r>
                <a:rPr lang="en-US" sz="1050" b="1" dirty="0" smtClean="0"/>
                <a:t>Sussex University</a:t>
              </a:r>
              <a:endParaRPr lang="en-US" sz="1050" b="1" dirty="0"/>
            </a:p>
          </p:txBody>
        </p:sp>
        <p:pic>
          <p:nvPicPr>
            <p:cNvPr id="39" name="Picture 38" descr="high-res.png"/>
            <p:cNvPicPr>
              <a:picLocks noChangeAspect="1"/>
            </p:cNvPicPr>
            <p:nvPr/>
          </p:nvPicPr>
          <p:blipFill rotWithShape="1">
            <a:blip r:embed="rId16" cstate="print">
              <a:extLst>
                <a:ext uri="{28A0092B-C50C-407E-A947-70E740481C1C}">
                  <a14:useLocalDpi xmlns:a14="http://schemas.microsoft.com/office/drawing/2010/main" val="0"/>
                </a:ext>
              </a:extLst>
            </a:blip>
            <a:srcRect t="27176" b="28059"/>
            <a:stretch/>
          </p:blipFill>
          <p:spPr>
            <a:xfrm>
              <a:off x="2470562" y="2871031"/>
              <a:ext cx="4360066" cy="1951773"/>
            </a:xfrm>
            <a:prstGeom prst="rect">
              <a:avLst/>
            </a:prstGeom>
          </p:spPr>
        </p:pic>
        <p:pic>
          <p:nvPicPr>
            <p:cNvPr id="40" name="Picture 39"/>
            <p:cNvPicPr>
              <a:picLocks noChangeAspect="1"/>
            </p:cNvPicPr>
            <p:nvPr/>
          </p:nvPicPr>
          <p:blipFill>
            <a:blip r:embed="rId17"/>
            <a:stretch>
              <a:fillRect/>
            </a:stretch>
          </p:blipFill>
          <p:spPr>
            <a:xfrm>
              <a:off x="138849" y="2986015"/>
              <a:ext cx="2080756" cy="260095"/>
            </a:xfrm>
            <a:prstGeom prst="rect">
              <a:avLst/>
            </a:prstGeom>
          </p:spPr>
        </p:pic>
        <p:pic>
          <p:nvPicPr>
            <p:cNvPr id="41" name="Picture 40"/>
            <p:cNvPicPr>
              <a:picLocks noChangeAspect="1"/>
            </p:cNvPicPr>
            <p:nvPr/>
          </p:nvPicPr>
          <p:blipFill>
            <a:blip r:embed="rId18"/>
            <a:stretch>
              <a:fillRect/>
            </a:stretch>
          </p:blipFill>
          <p:spPr>
            <a:xfrm>
              <a:off x="1715005" y="4873930"/>
              <a:ext cx="576000" cy="576000"/>
            </a:xfrm>
            <a:prstGeom prst="rect">
              <a:avLst/>
            </a:prstGeom>
          </p:spPr>
        </p:pic>
        <p:sp>
          <p:nvSpPr>
            <p:cNvPr id="42" name="TextBox 41"/>
            <p:cNvSpPr txBox="1"/>
            <p:nvPr/>
          </p:nvSpPr>
          <p:spPr>
            <a:xfrm>
              <a:off x="1295604" y="5472889"/>
              <a:ext cx="1441902" cy="415498"/>
            </a:xfrm>
            <a:prstGeom prst="rect">
              <a:avLst/>
            </a:prstGeom>
            <a:noFill/>
          </p:spPr>
          <p:txBody>
            <a:bodyPr wrap="none" rtlCol="0">
              <a:spAutoFit/>
            </a:bodyPr>
            <a:lstStyle/>
            <a:p>
              <a:pPr algn="ctr"/>
              <a:r>
                <a:rPr lang="en-US" sz="1050" b="1" dirty="0" smtClean="0"/>
                <a:t>University Carlos III </a:t>
              </a:r>
            </a:p>
            <a:p>
              <a:pPr algn="ctr"/>
              <a:r>
                <a:rPr lang="en-US" sz="1050" b="1" dirty="0" err="1" smtClean="0"/>
                <a:t>Madriid</a:t>
              </a:r>
              <a:endParaRPr lang="en-US" sz="1050" b="1" dirty="0"/>
            </a:p>
          </p:txBody>
        </p:sp>
        <p:pic>
          <p:nvPicPr>
            <p:cNvPr id="43" name="Picture 42"/>
            <p:cNvPicPr>
              <a:picLocks noChangeAspect="1"/>
            </p:cNvPicPr>
            <p:nvPr/>
          </p:nvPicPr>
          <p:blipFill>
            <a:blip r:embed="rId19"/>
            <a:stretch>
              <a:fillRect/>
            </a:stretch>
          </p:blipFill>
          <p:spPr>
            <a:xfrm>
              <a:off x="2999640" y="1498956"/>
              <a:ext cx="1543007" cy="576000"/>
            </a:xfrm>
            <a:prstGeom prst="rect">
              <a:avLst/>
            </a:prstGeom>
          </p:spPr>
        </p:pic>
        <p:sp>
          <p:nvSpPr>
            <p:cNvPr id="44" name="TextBox 43"/>
            <p:cNvSpPr txBox="1"/>
            <p:nvPr/>
          </p:nvSpPr>
          <p:spPr>
            <a:xfrm>
              <a:off x="3320583" y="2084930"/>
              <a:ext cx="917561" cy="415498"/>
            </a:xfrm>
            <a:prstGeom prst="rect">
              <a:avLst/>
            </a:prstGeom>
            <a:noFill/>
          </p:spPr>
          <p:txBody>
            <a:bodyPr wrap="none" rtlCol="0">
              <a:spAutoFit/>
            </a:bodyPr>
            <a:lstStyle/>
            <a:p>
              <a:pPr algn="ctr"/>
              <a:r>
                <a:rPr lang="en-US" sz="1050" b="1" dirty="0" smtClean="0"/>
                <a:t>The </a:t>
              </a:r>
              <a:r>
                <a:rPr lang="en-US" sz="1050" b="1" dirty="0" err="1" smtClean="0"/>
                <a:t>Kavli</a:t>
              </a:r>
              <a:r>
                <a:rPr lang="en-US" sz="1050" b="1" dirty="0" smtClean="0"/>
                <a:t> </a:t>
              </a:r>
            </a:p>
            <a:p>
              <a:pPr algn="ctr"/>
              <a:r>
                <a:rPr lang="en-US" sz="1050" b="1" dirty="0" smtClean="0"/>
                <a:t>Foundation</a:t>
              </a:r>
            </a:p>
          </p:txBody>
        </p:sp>
      </p:grpSp>
      <p:sp>
        <p:nvSpPr>
          <p:cNvPr id="6" name="TextBox 5"/>
          <p:cNvSpPr txBox="1"/>
          <p:nvPr/>
        </p:nvSpPr>
        <p:spPr>
          <a:xfrm>
            <a:off x="170512" y="5187840"/>
            <a:ext cx="2869408" cy="646331"/>
          </a:xfrm>
          <a:prstGeom prst="rect">
            <a:avLst/>
          </a:prstGeom>
          <a:noFill/>
        </p:spPr>
        <p:txBody>
          <a:bodyPr wrap="square" rtlCol="0">
            <a:spAutoFit/>
          </a:bodyPr>
          <a:lstStyle/>
          <a:p>
            <a:r>
              <a:rPr lang="en-GB" dirty="0" smtClean="0">
                <a:solidFill>
                  <a:schemeClr val="bg1">
                    <a:lumMod val="50000"/>
                  </a:schemeClr>
                </a:solidFill>
                <a:latin typeface="Times New Roman" panose="02020603050405020304" pitchFamily="18" charset="0"/>
                <a:cs typeface="Times New Roman" panose="02020603050405020304" pitchFamily="18" charset="0"/>
              </a:rPr>
              <a:t>Plots produced using </a:t>
            </a:r>
            <a:r>
              <a:rPr lang="en-GB" dirty="0" err="1" smtClean="0">
                <a:solidFill>
                  <a:schemeClr val="bg1">
                    <a:lumMod val="50000"/>
                  </a:schemeClr>
                </a:solidFill>
                <a:latin typeface="Times New Roman" panose="02020603050405020304" pitchFamily="18" charset="0"/>
                <a:cs typeface="Times New Roman" panose="02020603050405020304" pitchFamily="18" charset="0"/>
              </a:rPr>
              <a:t>fgivenx</a:t>
            </a:r>
            <a:r>
              <a:rPr lang="en-GB" dirty="0" smtClean="0">
                <a:solidFill>
                  <a:schemeClr val="bg1">
                    <a:lumMod val="50000"/>
                  </a:schemeClr>
                </a:solidFill>
                <a:latin typeface="Times New Roman" panose="02020603050405020304" pitchFamily="18" charset="0"/>
                <a:cs typeface="Times New Roman" panose="02020603050405020304" pitchFamily="18" charset="0"/>
              </a:rPr>
              <a:t> tool: Handley, 2018</a:t>
            </a:r>
            <a:endParaRPr lang="en-GB"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285750" y="1500188"/>
            <a:ext cx="2643188" cy="3416320"/>
          </a:xfrm>
          <a:prstGeom prst="rect">
            <a:avLst/>
          </a:prstGeom>
          <a:noFill/>
        </p:spPr>
        <p:txBody>
          <a:bodyPr wrap="square" rtlCol="0">
            <a:spAutoFit/>
          </a:bodyPr>
          <a:lstStyle/>
          <a:p>
            <a:r>
              <a:rPr lang="en-GB" dirty="0" smtClean="0">
                <a:latin typeface="Times New Roman" panose="02020603050405020304" pitchFamily="18" charset="0"/>
                <a:cs typeface="Times New Roman" panose="02020603050405020304" pitchFamily="18" charset="0"/>
              </a:rPr>
              <a:t>Eloy de </a:t>
            </a:r>
            <a:r>
              <a:rPr lang="en-GB" dirty="0" err="1" smtClean="0">
                <a:latin typeface="Times New Roman" panose="02020603050405020304" pitchFamily="18" charset="0"/>
                <a:cs typeface="Times New Roman" panose="02020603050405020304" pitchFamily="18" charset="0"/>
              </a:rPr>
              <a:t>Lera</a:t>
            </a:r>
            <a:r>
              <a:rPr lang="en-GB" dirty="0" smtClean="0">
                <a:latin typeface="Times New Roman" panose="02020603050405020304" pitchFamily="18" charset="0"/>
                <a:cs typeface="Times New Roman" panose="02020603050405020304" pitchFamily="18" charset="0"/>
              </a:rPr>
              <a:t> </a:t>
            </a:r>
            <a:r>
              <a:rPr lang="en-GB" dirty="0" err="1" smtClean="0">
                <a:latin typeface="Times New Roman" panose="02020603050405020304" pitchFamily="18" charset="0"/>
                <a:cs typeface="Times New Roman" panose="02020603050405020304" pitchFamily="18" charset="0"/>
              </a:rPr>
              <a:t>Acedo</a:t>
            </a:r>
            <a:endParaRPr lang="en-GB" dirty="0" smtClean="0">
              <a:latin typeface="Times New Roman" panose="02020603050405020304" pitchFamily="18" charset="0"/>
              <a:cs typeface="Times New Roman" panose="02020603050405020304" pitchFamily="18" charset="0"/>
            </a:endParaRPr>
          </a:p>
          <a:p>
            <a:r>
              <a:rPr lang="en-GB" dirty="0" smtClean="0">
                <a:latin typeface="Times New Roman" panose="02020603050405020304" pitchFamily="18" charset="0"/>
                <a:cs typeface="Times New Roman" panose="02020603050405020304" pitchFamily="18" charset="0"/>
              </a:rPr>
              <a:t>Will Handley</a:t>
            </a:r>
          </a:p>
          <a:p>
            <a:r>
              <a:rPr lang="en-GB" dirty="0" smtClean="0">
                <a:latin typeface="Times New Roman" panose="02020603050405020304" pitchFamily="18" charset="0"/>
                <a:cs typeface="Times New Roman" panose="02020603050405020304" pitchFamily="18" charset="0"/>
              </a:rPr>
              <a:t>John </a:t>
            </a:r>
            <a:r>
              <a:rPr lang="en-GB" dirty="0" err="1" smtClean="0">
                <a:latin typeface="Times New Roman" panose="02020603050405020304" pitchFamily="18" charset="0"/>
                <a:cs typeface="Times New Roman" panose="02020603050405020304" pitchFamily="18" charset="0"/>
              </a:rPr>
              <a:t>Cumner</a:t>
            </a:r>
            <a:endParaRPr lang="en-GB" dirty="0" smtClean="0">
              <a:latin typeface="Times New Roman" panose="02020603050405020304" pitchFamily="18" charset="0"/>
              <a:cs typeface="Times New Roman" panose="02020603050405020304" pitchFamily="18" charset="0"/>
            </a:endParaRPr>
          </a:p>
          <a:p>
            <a:r>
              <a:rPr lang="en-GB" dirty="0" smtClean="0">
                <a:latin typeface="Times New Roman" panose="02020603050405020304" pitchFamily="18" charset="0"/>
                <a:cs typeface="Times New Roman" panose="02020603050405020304" pitchFamily="18" charset="0"/>
              </a:rPr>
              <a:t>Quentin </a:t>
            </a:r>
            <a:r>
              <a:rPr lang="en-GB" dirty="0" err="1" smtClean="0">
                <a:latin typeface="Times New Roman" panose="02020603050405020304" pitchFamily="18" charset="0"/>
                <a:cs typeface="Times New Roman" panose="02020603050405020304" pitchFamily="18" charset="0"/>
              </a:rPr>
              <a:t>Gueuning</a:t>
            </a:r>
            <a:endParaRPr lang="en-GB" dirty="0" smtClean="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Nicolas </a:t>
            </a:r>
            <a:r>
              <a:rPr lang="en-GB" dirty="0" err="1" smtClean="0">
                <a:latin typeface="Times New Roman" panose="02020603050405020304" pitchFamily="18" charset="0"/>
                <a:cs typeface="Times New Roman" panose="02020603050405020304" pitchFamily="18" charset="0"/>
              </a:rPr>
              <a:t>Fagnoni</a:t>
            </a:r>
            <a:endParaRPr lang="en-GB" dirty="0" smtClean="0">
              <a:latin typeface="Times New Roman" panose="02020603050405020304" pitchFamily="18" charset="0"/>
              <a:cs typeface="Times New Roman" panose="02020603050405020304" pitchFamily="18" charset="0"/>
            </a:endParaRPr>
          </a:p>
          <a:p>
            <a:r>
              <a:rPr lang="en-GB" dirty="0" err="1">
                <a:latin typeface="Times New Roman" panose="02020603050405020304" pitchFamily="18" charset="0"/>
                <a:cs typeface="Times New Roman" panose="02020603050405020304" pitchFamily="18" charset="0"/>
              </a:rPr>
              <a:t>Nima</a:t>
            </a:r>
            <a:r>
              <a:rPr lang="en-GB" dirty="0">
                <a:latin typeface="Times New Roman" panose="02020603050405020304" pitchFamily="18" charset="0"/>
                <a:cs typeface="Times New Roman" panose="02020603050405020304" pitchFamily="18" charset="0"/>
              </a:rPr>
              <a:t> </a:t>
            </a:r>
            <a:r>
              <a:rPr lang="en-GB" dirty="0" err="1" smtClean="0">
                <a:latin typeface="Times New Roman" panose="02020603050405020304" pitchFamily="18" charset="0"/>
                <a:cs typeface="Times New Roman" panose="02020603050405020304" pitchFamily="18" charset="0"/>
              </a:rPr>
              <a:t>Razavi-Ghods</a:t>
            </a:r>
            <a:endParaRPr lang="en-GB" dirty="0" smtClean="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Anastasia </a:t>
            </a:r>
            <a:r>
              <a:rPr lang="en-GB" dirty="0" err="1" smtClean="0">
                <a:latin typeface="Times New Roman" panose="02020603050405020304" pitchFamily="18" charset="0"/>
                <a:cs typeface="Times New Roman" panose="02020603050405020304" pitchFamily="18" charset="0"/>
              </a:rPr>
              <a:t>Fialkov</a:t>
            </a:r>
            <a:endParaRPr lang="en-GB" dirty="0" smtClean="0">
              <a:latin typeface="Times New Roman" panose="02020603050405020304" pitchFamily="18" charset="0"/>
              <a:cs typeface="Times New Roman" panose="02020603050405020304" pitchFamily="18" charset="0"/>
            </a:endParaRPr>
          </a:p>
          <a:p>
            <a:r>
              <a:rPr lang="en-GB" dirty="0" smtClean="0">
                <a:latin typeface="Times New Roman" panose="02020603050405020304" pitchFamily="18" charset="0"/>
                <a:cs typeface="Times New Roman" panose="02020603050405020304" pitchFamily="18" charset="0"/>
              </a:rPr>
              <a:t>Richard Hills</a:t>
            </a:r>
          </a:p>
          <a:p>
            <a:r>
              <a:rPr lang="en-GB" dirty="0">
                <a:latin typeface="Times New Roman" panose="02020603050405020304" pitchFamily="18" charset="0"/>
                <a:cs typeface="Times New Roman" panose="02020603050405020304" pitchFamily="18" charset="0"/>
              </a:rPr>
              <a:t>Paul Alexander</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GB" dirty="0" smtClean="0">
                <a:latin typeface="Times New Roman" panose="02020603050405020304" pitchFamily="18" charset="0"/>
                <a:cs typeface="Times New Roman" panose="02020603050405020304" pitchFamily="18" charset="0"/>
              </a:rPr>
              <a:t> </a:t>
            </a:r>
            <a:endParaRPr lang="en-GB" dirty="0">
              <a:latin typeface="Times New Roman" panose="02020603050405020304" pitchFamily="18" charset="0"/>
              <a:cs typeface="Times New Roman" panose="02020603050405020304" pitchFamily="18" charset="0"/>
            </a:endParaRPr>
          </a:p>
        </p:txBody>
      </p:sp>
      <p:sp>
        <p:nvSpPr>
          <p:cNvPr id="45" name="Rectangle 44"/>
          <p:cNvSpPr/>
          <p:nvPr/>
        </p:nvSpPr>
        <p:spPr>
          <a:xfrm>
            <a:off x="185738" y="6143625"/>
            <a:ext cx="2771775" cy="585788"/>
          </a:xfrm>
          <a:prstGeom prst="rect">
            <a:avLst/>
          </a:prstGeom>
          <a:solidFill>
            <a:srgbClr val="003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428605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3894" y="1708152"/>
            <a:ext cx="10151706" cy="1092198"/>
          </a:xfrm>
        </p:spPr>
        <p:txBody>
          <a:bodyPr>
            <a:normAutofit/>
          </a:bodyPr>
          <a:lstStyle/>
          <a:p>
            <a:r>
              <a:rPr lang="en-GB" sz="3200" dirty="0" err="1" smtClean="0">
                <a:solidFill>
                  <a:schemeClr val="tx1"/>
                </a:solidFill>
                <a:latin typeface="Times New Roman" panose="02020603050405020304" pitchFamily="18" charset="0"/>
                <a:cs typeface="Times New Roman" panose="02020603050405020304" pitchFamily="18" charset="0"/>
              </a:rPr>
              <a:t>PolyChord</a:t>
            </a:r>
            <a:r>
              <a:rPr lang="en-GB" sz="3200" dirty="0" smtClean="0">
                <a:solidFill>
                  <a:schemeClr val="tx1"/>
                </a:solidFill>
                <a:latin typeface="Times New Roman" panose="02020603050405020304" pitchFamily="18" charset="0"/>
                <a:cs typeface="Times New Roman" panose="02020603050405020304" pitchFamily="18" charset="0"/>
              </a:rPr>
              <a:t> – Bayesian Nested Sampling Algorithm (Handley, Hobson &amp; </a:t>
            </a:r>
            <a:r>
              <a:rPr lang="en-GB" sz="3200" dirty="0" err="1" smtClean="0">
                <a:solidFill>
                  <a:schemeClr val="tx1"/>
                </a:solidFill>
                <a:latin typeface="Times New Roman" panose="02020603050405020304" pitchFamily="18" charset="0"/>
                <a:cs typeface="Times New Roman" panose="02020603050405020304" pitchFamily="18" charset="0"/>
              </a:rPr>
              <a:t>Lasenby</a:t>
            </a:r>
            <a:r>
              <a:rPr lang="en-GB" sz="3200" dirty="0" smtClean="0">
                <a:solidFill>
                  <a:schemeClr val="tx1"/>
                </a:solidFill>
                <a:latin typeface="Times New Roman" panose="02020603050405020304" pitchFamily="18" charset="0"/>
                <a:cs typeface="Times New Roman" panose="02020603050405020304" pitchFamily="18" charset="0"/>
              </a:rPr>
              <a:t> 2015)</a:t>
            </a:r>
            <a:endParaRPr lang="en-GB" sz="3200" dirty="0">
              <a:solidFill>
                <a:schemeClr val="tx1"/>
              </a:solidFill>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quarter" idx="10"/>
          </p:nvPr>
        </p:nvSpPr>
        <p:spPr>
          <a:xfrm>
            <a:off x="363894" y="183838"/>
            <a:ext cx="11313757" cy="569349"/>
          </a:xfrm>
        </p:spPr>
        <p:txBody>
          <a:bodyPr>
            <a:noAutofit/>
          </a:bodyPr>
          <a:lstStyle/>
          <a:p>
            <a:r>
              <a:rPr lang="en-GB" sz="3200" dirty="0" smtClean="0">
                <a:latin typeface="Times New Roman" panose="02020603050405020304" pitchFamily="18" charset="0"/>
                <a:cs typeface="Times New Roman" panose="02020603050405020304" pitchFamily="18" charset="0"/>
              </a:rPr>
              <a:t>Bayesian Analysis</a:t>
            </a:r>
            <a:endParaRPr lang="en-GB" sz="32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771525" y="3300413"/>
            <a:ext cx="7600950" cy="1384995"/>
          </a:xfrm>
          <a:prstGeom prst="rect">
            <a:avLst/>
          </a:prstGeom>
          <a:noFill/>
        </p:spPr>
        <p:txBody>
          <a:bodyPr wrap="square" rtlCol="0">
            <a:spAutoFit/>
          </a:bodyPr>
          <a:lstStyle/>
          <a:p>
            <a:pPr marL="457200" indent="-457200">
              <a:buFontTx/>
              <a:buChar char="-"/>
            </a:pPr>
            <a:r>
              <a:rPr lang="en-GB" sz="2800" dirty="0" smtClean="0">
                <a:latin typeface="Times New Roman" panose="02020603050405020304" pitchFamily="18" charset="0"/>
                <a:cs typeface="Times New Roman" panose="02020603050405020304" pitchFamily="18" charset="0"/>
              </a:rPr>
              <a:t>Model comparison through Bayesian Evidence</a:t>
            </a:r>
          </a:p>
          <a:p>
            <a:endParaRPr lang="en-GB" sz="2800" dirty="0" smtClean="0">
              <a:latin typeface="Times New Roman" panose="02020603050405020304" pitchFamily="18" charset="0"/>
              <a:cs typeface="Times New Roman" panose="02020603050405020304" pitchFamily="18" charset="0"/>
            </a:endParaRPr>
          </a:p>
          <a:p>
            <a:pPr marL="457200" indent="-457200">
              <a:buFontTx/>
              <a:buChar char="-"/>
            </a:pPr>
            <a:r>
              <a:rPr lang="en-GB" sz="2800" dirty="0" smtClean="0">
                <a:latin typeface="Times New Roman" panose="02020603050405020304" pitchFamily="18" charset="0"/>
                <a:cs typeface="Times New Roman" panose="02020603050405020304" pitchFamily="18" charset="0"/>
              </a:rPr>
              <a:t>Ranking parameter evaluation speeds</a:t>
            </a:r>
            <a:endParaRPr lang="en-GB" sz="2800" dirty="0">
              <a:latin typeface="Times New Roman" panose="02020603050405020304" pitchFamily="18" charset="0"/>
              <a:cs typeface="Times New Roman" panose="02020603050405020304" pitchFamily="18" charset="0"/>
            </a:endParaRPr>
          </a:p>
        </p:txBody>
      </p:sp>
      <p:sp>
        <p:nvSpPr>
          <p:cNvPr id="2" name="Rectangle 1"/>
          <p:cNvSpPr/>
          <p:nvPr/>
        </p:nvSpPr>
        <p:spPr>
          <a:xfrm>
            <a:off x="185738" y="6143625"/>
            <a:ext cx="2771775" cy="585788"/>
          </a:xfrm>
          <a:prstGeom prst="rect">
            <a:avLst/>
          </a:prstGeom>
          <a:solidFill>
            <a:srgbClr val="003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582726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3894" y="183838"/>
            <a:ext cx="11313757" cy="569349"/>
          </a:xfrm>
        </p:spPr>
        <p:txBody>
          <a:bodyPr>
            <a:normAutofit/>
          </a:bodyPr>
          <a:lstStyle/>
          <a:p>
            <a:r>
              <a:rPr lang="en-GB" sz="3200" dirty="0" smtClean="0">
                <a:latin typeface="Times New Roman" panose="02020603050405020304" pitchFamily="18" charset="0"/>
                <a:cs typeface="Times New Roman" panose="02020603050405020304" pitchFamily="18" charset="0"/>
              </a:rPr>
              <a:t>Varying B sky model</a:t>
            </a:r>
            <a:endParaRPr lang="en-GB" sz="32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944844" y="1522412"/>
            <a:ext cx="4732807" cy="3006725"/>
          </a:xfrm>
        </p:spPr>
      </p:pic>
      <p:grpSp>
        <p:nvGrpSpPr>
          <p:cNvPr id="7" name="Group 6"/>
          <p:cNvGrpSpPr/>
          <p:nvPr/>
        </p:nvGrpSpPr>
        <p:grpSpPr>
          <a:xfrm>
            <a:off x="741363" y="1522411"/>
            <a:ext cx="4732808" cy="3006725"/>
            <a:chOff x="741363" y="1522411"/>
            <a:chExt cx="4732808" cy="3006725"/>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363" y="1522411"/>
              <a:ext cx="4732808" cy="3006725"/>
            </a:xfrm>
            <a:prstGeom prst="rect">
              <a:avLst/>
            </a:prstGeom>
          </p:spPr>
        </p:pic>
        <p:sp>
          <p:nvSpPr>
            <p:cNvPr id="6" name="TextBox 5"/>
            <p:cNvSpPr txBox="1"/>
            <p:nvPr/>
          </p:nvSpPr>
          <p:spPr>
            <a:xfrm>
              <a:off x="2972036" y="4275220"/>
              <a:ext cx="271462" cy="253916"/>
            </a:xfrm>
            <a:prstGeom prst="rect">
              <a:avLst/>
            </a:prstGeom>
            <a:noFill/>
          </p:spPr>
          <p:txBody>
            <a:bodyPr wrap="square" rtlCol="0">
              <a:spAutoFit/>
            </a:bodyPr>
            <a:lstStyle/>
            <a:p>
              <a:r>
                <a:rPr lang="en-GB" sz="1050" dirty="0" smtClean="0"/>
                <a:t>K</a:t>
              </a:r>
              <a:endParaRPr lang="en-GB" sz="1050" dirty="0"/>
            </a:p>
          </p:txBody>
        </p:sp>
      </p:grpSp>
      <p:sp>
        <p:nvSpPr>
          <p:cNvPr id="9" name="TextBox 8"/>
          <p:cNvSpPr txBox="1"/>
          <p:nvPr/>
        </p:nvSpPr>
        <p:spPr>
          <a:xfrm>
            <a:off x="8742363" y="4803746"/>
            <a:ext cx="3201988" cy="646331"/>
          </a:xfrm>
          <a:prstGeom prst="rect">
            <a:avLst/>
          </a:prstGeom>
          <a:noFill/>
        </p:spPr>
        <p:txBody>
          <a:bodyPr wrap="square" rtlCol="0">
            <a:spAutoFit/>
          </a:bodyPr>
          <a:lstStyle/>
          <a:p>
            <a:pPr marL="285750" indent="-285750">
              <a:buFontTx/>
              <a:buChar char="-"/>
            </a:pPr>
            <a:r>
              <a:rPr lang="en-GB" dirty="0" err="1" smtClean="0">
                <a:solidFill>
                  <a:schemeClr val="bg1">
                    <a:lumMod val="50000"/>
                  </a:schemeClr>
                </a:solidFill>
                <a:latin typeface="Times New Roman" panose="02020603050405020304" pitchFamily="18" charset="0"/>
                <a:cs typeface="Times New Roman" panose="02020603050405020304" pitchFamily="18" charset="0"/>
              </a:rPr>
              <a:t>Remazeilles</a:t>
            </a:r>
            <a:r>
              <a:rPr lang="en-GB" dirty="0" smtClean="0">
                <a:solidFill>
                  <a:schemeClr val="bg1">
                    <a:lumMod val="50000"/>
                  </a:schemeClr>
                </a:solidFill>
                <a:latin typeface="Times New Roman" panose="02020603050405020304" pitchFamily="18" charset="0"/>
                <a:cs typeface="Times New Roman" panose="02020603050405020304" pitchFamily="18" charset="0"/>
              </a:rPr>
              <a:t> et al. 2015</a:t>
            </a:r>
          </a:p>
          <a:p>
            <a:pPr marL="285750" indent="-285750">
              <a:buFontTx/>
              <a:buChar char="-"/>
            </a:pPr>
            <a:r>
              <a:rPr lang="en-GB" dirty="0">
                <a:solidFill>
                  <a:schemeClr val="bg1">
                    <a:lumMod val="50000"/>
                  </a:schemeClr>
                </a:solidFill>
                <a:latin typeface="Times New Roman" panose="02020603050405020304" pitchFamily="18" charset="0"/>
                <a:cs typeface="Times New Roman" panose="02020603050405020304" pitchFamily="18" charset="0"/>
              </a:rPr>
              <a:t>d</a:t>
            </a:r>
            <a:r>
              <a:rPr lang="en-GB" dirty="0" smtClean="0">
                <a:solidFill>
                  <a:schemeClr val="bg1">
                    <a:lumMod val="50000"/>
                  </a:schemeClr>
                </a:solidFill>
                <a:latin typeface="Times New Roman" panose="02020603050405020304" pitchFamily="18" charset="0"/>
                <a:cs typeface="Times New Roman" panose="02020603050405020304" pitchFamily="18" charset="0"/>
              </a:rPr>
              <a:t>e Oliveira-Costa et al 2008</a:t>
            </a:r>
            <a:endParaRPr lang="en-GB" dirty="0">
              <a:solidFill>
                <a:schemeClr val="bg1">
                  <a:lumMod val="5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p:cNvSpPr txBox="1"/>
              <p:nvPr/>
            </p:nvSpPr>
            <p:spPr>
              <a:xfrm>
                <a:off x="942975" y="4803746"/>
                <a:ext cx="4386263" cy="900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ln</m:t>
                          </m:r>
                          <m:r>
                            <a:rPr lang="en-GB" b="0" i="1" smtClean="0">
                              <a:latin typeface="Cambria Math" panose="02040503050406030204" pitchFamily="18" charset="0"/>
                            </a:rPr>
                            <m:t>⁡(</m:t>
                          </m:r>
                          <m:r>
                            <a:rPr lang="en-GB" b="0" i="1" smtClean="0">
                              <a:latin typeface="Cambria Math" panose="02040503050406030204" pitchFamily="18" charset="0"/>
                            </a:rPr>
                            <m:t>𝑇</m:t>
                          </m:r>
                        </m:e>
                        <m:sub>
                          <m:r>
                            <a:rPr lang="en-GB" b="0" i="1" smtClean="0">
                              <a:latin typeface="Cambria Math" panose="02040503050406030204" pitchFamily="18" charset="0"/>
                            </a:rPr>
                            <m:t>𝑓𝑜𝑟𝑒𝑔𝑟𝑜𝑢𝑛𝑑</m:t>
                          </m:r>
                        </m:sub>
                      </m:sSub>
                      <m:d>
                        <m:dPr>
                          <m:ctrlPr>
                            <a:rPr lang="en-GB" b="0" i="1" smtClean="0">
                              <a:latin typeface="Cambria Math" panose="02040503050406030204" pitchFamily="18" charset="0"/>
                            </a:rPr>
                          </m:ctrlPr>
                        </m:dPr>
                        <m:e>
                          <m:r>
                            <m:rPr>
                              <m:sty m:val="p"/>
                            </m:rPr>
                            <a:rPr lang="el-GR" b="0" i="1" smtClean="0">
                              <a:latin typeface="Cambria Math" panose="02040503050406030204" pitchFamily="18" charset="0"/>
                            </a:rPr>
                            <m:t>ν</m:t>
                          </m:r>
                        </m:e>
                      </m:d>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=0</m:t>
                          </m:r>
                        </m:sub>
                        <m:sup>
                          <m:r>
                            <a:rPr lang="en-GB" b="0" i="1" smtClean="0">
                              <a:latin typeface="Cambria Math" panose="02040503050406030204" pitchFamily="18" charset="0"/>
                            </a:rPr>
                            <m:t>4</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𝑖</m:t>
                              </m:r>
                            </m:sub>
                          </m:sSub>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m:rPr>
                                      <m:sty m:val="p"/>
                                    </m:rPr>
                                    <a:rPr lang="en-GB" b="0" i="0" smtClean="0">
                                      <a:latin typeface="Cambria Math" panose="02040503050406030204" pitchFamily="18" charset="0"/>
                                    </a:rPr>
                                    <m:t>ln</m:t>
                                  </m:r>
                                  <m:r>
                                    <a:rPr lang="en-GB" b="0" i="1" smtClean="0">
                                      <a:latin typeface="Cambria Math" panose="02040503050406030204" pitchFamily="18" charset="0"/>
                                    </a:rPr>
                                    <m:t>⁡</m:t>
                                  </m:r>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m:rPr>
                                              <m:sty m:val="p"/>
                                            </m:rPr>
                                            <a:rPr lang="el-GR" b="0" i="1" smtClean="0">
                                              <a:latin typeface="Cambria Math" panose="02040503050406030204" pitchFamily="18" charset="0"/>
                                            </a:rPr>
                                            <m:t>ν</m:t>
                                          </m:r>
                                        </m:num>
                                        <m:den>
                                          <m:sSub>
                                            <m:sSubPr>
                                              <m:ctrlPr>
                                                <a:rPr lang="en-GB" b="0" i="1" smtClean="0">
                                                  <a:latin typeface="Cambria Math" panose="02040503050406030204" pitchFamily="18" charset="0"/>
                                                </a:rPr>
                                              </m:ctrlPr>
                                            </m:sSubPr>
                                            <m:e>
                                              <m:r>
                                                <m:rPr>
                                                  <m:sty m:val="p"/>
                                                </m:rPr>
                                                <a:rPr lang="el-GR" b="0" i="1" smtClean="0">
                                                  <a:latin typeface="Cambria Math" panose="02040503050406030204" pitchFamily="18" charset="0"/>
                                                </a:rPr>
                                                <m:t>ν</m:t>
                                              </m:r>
                                            </m:e>
                                            <m:sub>
                                              <m:r>
                                                <a:rPr lang="en-GB" b="0" i="1" smtClean="0">
                                                  <a:latin typeface="Cambria Math" panose="02040503050406030204" pitchFamily="18" charset="0"/>
                                                </a:rPr>
                                                <m:t>0</m:t>
                                              </m:r>
                                            </m:sub>
                                          </m:sSub>
                                        </m:den>
                                      </m:f>
                                    </m:e>
                                  </m:d>
                                </m:e>
                              </m:d>
                            </m:e>
                            <m:sup>
                              <m:r>
                                <a:rPr lang="en-GB" b="0" i="1" smtClean="0">
                                  <a:latin typeface="Cambria Math" panose="02040503050406030204" pitchFamily="18" charset="0"/>
                                </a:rPr>
                                <m:t>𝑖</m:t>
                              </m:r>
                            </m:sup>
                          </m:sSup>
                        </m:e>
                      </m:nary>
                    </m:oMath>
                  </m:oMathPara>
                </a14:m>
                <a:endParaRPr lang="en-GB" dirty="0"/>
              </a:p>
            </p:txBody>
          </p:sp>
        </mc:Choice>
        <mc:Fallback xmlns="">
          <p:sp>
            <p:nvSpPr>
              <p:cNvPr id="11" name="TextBox 10"/>
              <p:cNvSpPr txBox="1">
                <a:spLocks noRot="1" noChangeAspect="1" noMove="1" noResize="1" noEditPoints="1" noAdjustHandles="1" noChangeArrowheads="1" noChangeShapeType="1" noTextEdit="1"/>
              </p:cNvSpPr>
              <p:nvPr/>
            </p:nvSpPr>
            <p:spPr>
              <a:xfrm>
                <a:off x="942975" y="4803746"/>
                <a:ext cx="4386263" cy="900375"/>
              </a:xfrm>
              <a:prstGeom prst="rect">
                <a:avLst/>
              </a:prstGeom>
              <a:blipFill rotWithShape="0">
                <a:blip r:embed="rId5"/>
                <a:stretch>
                  <a:fillRect/>
                </a:stretch>
              </a:blipFill>
            </p:spPr>
            <p:txBody>
              <a:bodyPr/>
              <a:lstStyle/>
              <a:p>
                <a:r>
                  <a:rPr lang="en-GB">
                    <a:noFill/>
                  </a:rPr>
                  <a:t> </a:t>
                </a:r>
              </a:p>
            </p:txBody>
          </p:sp>
        </mc:Fallback>
      </mc:AlternateContent>
      <p:sp>
        <p:nvSpPr>
          <p:cNvPr id="12" name="Rectangle 11"/>
          <p:cNvSpPr/>
          <p:nvPr/>
        </p:nvSpPr>
        <p:spPr>
          <a:xfrm>
            <a:off x="185738" y="6143625"/>
            <a:ext cx="2771775" cy="585788"/>
          </a:xfrm>
          <a:prstGeom prst="rect">
            <a:avLst/>
          </a:prstGeom>
          <a:solidFill>
            <a:srgbClr val="003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428331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3894" y="169551"/>
            <a:ext cx="11313757" cy="569349"/>
          </a:xfrm>
        </p:spPr>
        <p:txBody>
          <a:bodyPr>
            <a:normAutofit/>
          </a:bodyPr>
          <a:lstStyle/>
          <a:p>
            <a:r>
              <a:rPr lang="en-GB" sz="3200" dirty="0" smtClean="0">
                <a:latin typeface="Times New Roman" panose="02020603050405020304" pitchFamily="18" charset="0"/>
                <a:cs typeface="Times New Roman" panose="02020603050405020304" pitchFamily="18" charset="0"/>
              </a:rPr>
              <a:t>Elliptical Dipole Antenna</a:t>
            </a:r>
            <a:endParaRPr lang="en-GB" sz="32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78231" y="1661936"/>
            <a:ext cx="4580467" cy="343535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2664" y="1871305"/>
            <a:ext cx="4634461" cy="3016613"/>
          </a:xfrm>
          <a:prstGeom prst="rect">
            <a:avLst/>
          </a:prstGeom>
        </p:spPr>
      </p:pic>
      <p:sp>
        <p:nvSpPr>
          <p:cNvPr id="6" name="TextBox 5"/>
          <p:cNvSpPr txBox="1"/>
          <p:nvPr/>
        </p:nvSpPr>
        <p:spPr>
          <a:xfrm>
            <a:off x="7186613" y="5036006"/>
            <a:ext cx="4300537" cy="646331"/>
          </a:xfrm>
          <a:prstGeom prst="rect">
            <a:avLst/>
          </a:prstGeom>
          <a:noFill/>
        </p:spPr>
        <p:txBody>
          <a:bodyPr wrap="square" rtlCol="0">
            <a:spAutoFit/>
          </a:bodyPr>
          <a:lstStyle/>
          <a:p>
            <a:r>
              <a:rPr lang="en-GB" dirty="0" smtClean="0">
                <a:solidFill>
                  <a:schemeClr val="bg1">
                    <a:lumMod val="50000"/>
                  </a:schemeClr>
                </a:solidFill>
                <a:latin typeface="Times New Roman" panose="02020603050405020304" pitchFamily="18" charset="0"/>
                <a:cs typeface="Times New Roman" panose="02020603050405020304" pitchFamily="18" charset="0"/>
              </a:rPr>
              <a:t>Antenna patterns and images provided by John </a:t>
            </a:r>
            <a:r>
              <a:rPr lang="en-GB" dirty="0" err="1" smtClean="0">
                <a:solidFill>
                  <a:schemeClr val="bg1">
                    <a:lumMod val="50000"/>
                  </a:schemeClr>
                </a:solidFill>
                <a:latin typeface="Times New Roman" panose="02020603050405020304" pitchFamily="18" charset="0"/>
                <a:cs typeface="Times New Roman" panose="02020603050405020304" pitchFamily="18" charset="0"/>
              </a:rPr>
              <a:t>Cumner</a:t>
            </a:r>
            <a:r>
              <a:rPr lang="en-GB" dirty="0" smtClean="0">
                <a:solidFill>
                  <a:schemeClr val="bg1">
                    <a:lumMod val="50000"/>
                  </a:schemeClr>
                </a:solidFill>
                <a:latin typeface="Times New Roman" panose="02020603050405020304" pitchFamily="18" charset="0"/>
                <a:cs typeface="Times New Roman" panose="02020603050405020304" pitchFamily="18" charset="0"/>
              </a:rPr>
              <a:t> and </a:t>
            </a:r>
            <a:r>
              <a:rPr lang="en-GB" dirty="0">
                <a:solidFill>
                  <a:schemeClr val="bg1">
                    <a:lumMod val="50000"/>
                  </a:schemeClr>
                </a:solidFill>
                <a:latin typeface="Times New Roman" panose="02020603050405020304" pitchFamily="18" charset="0"/>
                <a:cs typeface="Times New Roman" panose="02020603050405020304" pitchFamily="18" charset="0"/>
              </a:rPr>
              <a:t>Quentin </a:t>
            </a:r>
            <a:r>
              <a:rPr lang="en-GB" dirty="0" err="1">
                <a:solidFill>
                  <a:schemeClr val="bg1">
                    <a:lumMod val="50000"/>
                  </a:schemeClr>
                </a:solidFill>
                <a:latin typeface="Times New Roman" panose="02020603050405020304" pitchFamily="18" charset="0"/>
                <a:cs typeface="Times New Roman" panose="02020603050405020304" pitchFamily="18" charset="0"/>
              </a:rPr>
              <a:t>Gueuning</a:t>
            </a:r>
            <a:endParaRPr lang="en-GB"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94455" y="5682337"/>
            <a:ext cx="2979381" cy="369332"/>
          </a:xfrm>
          <a:prstGeom prst="rect">
            <a:avLst/>
          </a:prstGeom>
          <a:noFill/>
        </p:spPr>
        <p:txBody>
          <a:bodyPr wrap="square" rtlCol="0">
            <a:spAutoFit/>
          </a:bodyPr>
          <a:lstStyle/>
          <a:p>
            <a:r>
              <a:rPr lang="en-GB" dirty="0" smtClean="0">
                <a:solidFill>
                  <a:schemeClr val="bg1">
                    <a:lumMod val="50000"/>
                  </a:schemeClr>
                </a:solidFill>
                <a:latin typeface="Times New Roman" panose="02020603050405020304" pitchFamily="18" charset="0"/>
                <a:cs typeface="Times New Roman" panose="02020603050405020304" pitchFamily="18" charset="0"/>
              </a:rPr>
              <a:t>Anstey et al. 2019, in prep.</a:t>
            </a:r>
            <a:endParaRPr lang="en-GB"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7515225" y="1477270"/>
            <a:ext cx="3243262" cy="369332"/>
          </a:xfrm>
          <a:prstGeom prst="rect">
            <a:avLst/>
          </a:prstGeom>
          <a:noFill/>
        </p:spPr>
        <p:txBody>
          <a:bodyPr wrap="square" rtlCol="0">
            <a:spAutoFit/>
          </a:bodyPr>
          <a:lstStyle/>
          <a:p>
            <a:r>
              <a:rPr lang="en-GB" dirty="0" smtClean="0">
                <a:solidFill>
                  <a:schemeClr val="bg1">
                    <a:lumMod val="50000"/>
                  </a:schemeClr>
                </a:solidFill>
                <a:latin typeface="Times New Roman" panose="02020603050405020304" pitchFamily="18" charset="0"/>
                <a:cs typeface="Times New Roman" panose="02020603050405020304" pitchFamily="18" charset="0"/>
              </a:rPr>
              <a:t>Antenna designs not finalised</a:t>
            </a:r>
            <a:endParaRPr lang="en-GB"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Rectangle 8"/>
          <p:cNvSpPr/>
          <p:nvPr/>
        </p:nvSpPr>
        <p:spPr>
          <a:xfrm>
            <a:off x="185738" y="6143625"/>
            <a:ext cx="2771775" cy="585788"/>
          </a:xfrm>
          <a:prstGeom prst="rect">
            <a:avLst/>
          </a:prstGeom>
          <a:solidFill>
            <a:srgbClr val="003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157095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3894" y="263518"/>
            <a:ext cx="11313757" cy="569349"/>
          </a:xfrm>
        </p:spPr>
        <p:txBody>
          <a:bodyPr>
            <a:normAutofit/>
          </a:bodyPr>
          <a:lstStyle/>
          <a:p>
            <a:r>
              <a:rPr lang="en-GB" sz="3200" dirty="0" smtClean="0">
                <a:latin typeface="Times New Roman" panose="02020603050405020304" pitchFamily="18" charset="0"/>
                <a:cs typeface="Times New Roman" panose="02020603050405020304" pitchFamily="18" charset="0"/>
              </a:rPr>
              <a:t>Log Spiral Antenna</a:t>
            </a:r>
            <a:endParaRPr lang="en-GB" sz="32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92506" y="1893888"/>
            <a:ext cx="4447116" cy="3335337"/>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1852" y="1528763"/>
            <a:ext cx="1638776" cy="3700462"/>
          </a:xfrm>
          <a:prstGeom prst="rect">
            <a:avLst/>
          </a:prstGeom>
        </p:spPr>
      </p:pic>
      <p:sp>
        <p:nvSpPr>
          <p:cNvPr id="8" name="TextBox 7"/>
          <p:cNvSpPr txBox="1"/>
          <p:nvPr/>
        </p:nvSpPr>
        <p:spPr>
          <a:xfrm>
            <a:off x="94455" y="5682337"/>
            <a:ext cx="2979381" cy="369332"/>
          </a:xfrm>
          <a:prstGeom prst="rect">
            <a:avLst/>
          </a:prstGeom>
          <a:noFill/>
        </p:spPr>
        <p:txBody>
          <a:bodyPr wrap="square" rtlCol="0">
            <a:spAutoFit/>
          </a:bodyPr>
          <a:lstStyle/>
          <a:p>
            <a:r>
              <a:rPr lang="en-GB" dirty="0" smtClean="0">
                <a:solidFill>
                  <a:schemeClr val="bg1">
                    <a:lumMod val="50000"/>
                  </a:schemeClr>
                </a:solidFill>
                <a:latin typeface="Times New Roman" panose="02020603050405020304" pitchFamily="18" charset="0"/>
                <a:cs typeface="Times New Roman" panose="02020603050405020304" pitchFamily="18" charset="0"/>
              </a:rPr>
              <a:t>Anstey et al. 2019, in prep.</a:t>
            </a:r>
            <a:endParaRPr lang="en-GB"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7515225" y="1344097"/>
            <a:ext cx="3243262" cy="369332"/>
          </a:xfrm>
          <a:prstGeom prst="rect">
            <a:avLst/>
          </a:prstGeom>
          <a:noFill/>
        </p:spPr>
        <p:txBody>
          <a:bodyPr wrap="square" rtlCol="0">
            <a:spAutoFit/>
          </a:bodyPr>
          <a:lstStyle/>
          <a:p>
            <a:r>
              <a:rPr lang="en-GB" dirty="0" smtClean="0">
                <a:solidFill>
                  <a:schemeClr val="bg1">
                    <a:lumMod val="50000"/>
                  </a:schemeClr>
                </a:solidFill>
              </a:rPr>
              <a:t>Antenna designs not finalised</a:t>
            </a:r>
            <a:endParaRPr lang="en-GB" dirty="0">
              <a:solidFill>
                <a:schemeClr val="bg1">
                  <a:lumMod val="50000"/>
                </a:schemeClr>
              </a:solidFill>
            </a:endParaRPr>
          </a:p>
        </p:txBody>
      </p:sp>
      <p:sp>
        <p:nvSpPr>
          <p:cNvPr id="10" name="TextBox 9"/>
          <p:cNvSpPr txBox="1"/>
          <p:nvPr/>
        </p:nvSpPr>
        <p:spPr>
          <a:xfrm>
            <a:off x="7186613" y="5036006"/>
            <a:ext cx="4300537" cy="646331"/>
          </a:xfrm>
          <a:prstGeom prst="rect">
            <a:avLst/>
          </a:prstGeom>
          <a:noFill/>
        </p:spPr>
        <p:txBody>
          <a:bodyPr wrap="square" rtlCol="0">
            <a:spAutoFit/>
          </a:bodyPr>
          <a:lstStyle/>
          <a:p>
            <a:r>
              <a:rPr lang="en-GB" dirty="0" smtClean="0">
                <a:solidFill>
                  <a:schemeClr val="bg1">
                    <a:lumMod val="50000"/>
                  </a:schemeClr>
                </a:solidFill>
                <a:latin typeface="Times New Roman" panose="02020603050405020304" pitchFamily="18" charset="0"/>
                <a:cs typeface="Times New Roman" panose="02020603050405020304" pitchFamily="18" charset="0"/>
              </a:rPr>
              <a:t>Antenna patterns and images provided by John </a:t>
            </a:r>
            <a:r>
              <a:rPr lang="en-GB" dirty="0" err="1" smtClean="0">
                <a:solidFill>
                  <a:schemeClr val="bg1">
                    <a:lumMod val="50000"/>
                  </a:schemeClr>
                </a:solidFill>
                <a:latin typeface="Times New Roman" panose="02020603050405020304" pitchFamily="18" charset="0"/>
                <a:cs typeface="Times New Roman" panose="02020603050405020304" pitchFamily="18" charset="0"/>
              </a:rPr>
              <a:t>Cumner</a:t>
            </a:r>
            <a:r>
              <a:rPr lang="en-GB" dirty="0" smtClean="0">
                <a:solidFill>
                  <a:schemeClr val="bg1">
                    <a:lumMod val="50000"/>
                  </a:schemeClr>
                </a:solidFill>
                <a:latin typeface="Times New Roman" panose="02020603050405020304" pitchFamily="18" charset="0"/>
                <a:cs typeface="Times New Roman" panose="02020603050405020304" pitchFamily="18" charset="0"/>
              </a:rPr>
              <a:t> and </a:t>
            </a:r>
            <a:r>
              <a:rPr lang="en-GB" dirty="0">
                <a:solidFill>
                  <a:schemeClr val="bg1">
                    <a:lumMod val="50000"/>
                  </a:schemeClr>
                </a:solidFill>
                <a:latin typeface="Times New Roman" panose="02020603050405020304" pitchFamily="18" charset="0"/>
                <a:cs typeface="Times New Roman" panose="02020603050405020304" pitchFamily="18" charset="0"/>
              </a:rPr>
              <a:t>Quentin </a:t>
            </a:r>
            <a:r>
              <a:rPr lang="en-GB" dirty="0" err="1">
                <a:solidFill>
                  <a:schemeClr val="bg1">
                    <a:lumMod val="50000"/>
                  </a:schemeClr>
                </a:solidFill>
                <a:latin typeface="Times New Roman" panose="02020603050405020304" pitchFamily="18" charset="0"/>
                <a:cs typeface="Times New Roman" panose="02020603050405020304" pitchFamily="18" charset="0"/>
              </a:rPr>
              <a:t>Gueuning</a:t>
            </a:r>
            <a:endParaRPr lang="en-GB"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185738" y="6143625"/>
            <a:ext cx="2771775" cy="585788"/>
          </a:xfrm>
          <a:prstGeom prst="rect">
            <a:avLst/>
          </a:prstGeom>
          <a:solidFill>
            <a:srgbClr val="003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57836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3894" y="183838"/>
            <a:ext cx="11313757" cy="569349"/>
          </a:xfrm>
        </p:spPr>
        <p:txBody>
          <a:bodyPr>
            <a:normAutofit/>
          </a:bodyPr>
          <a:lstStyle/>
          <a:p>
            <a:r>
              <a:rPr lang="en-GB" sz="3200" dirty="0" smtClean="0">
                <a:latin typeface="Times New Roman" panose="02020603050405020304" pitchFamily="18" charset="0"/>
                <a:cs typeface="Times New Roman" panose="02020603050405020304" pitchFamily="18" charset="0"/>
              </a:rPr>
              <a:t>Conical Sinuous Antenna</a:t>
            </a:r>
            <a:endParaRPr lang="en-GB" sz="32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65956" y="1765301"/>
            <a:ext cx="4809065" cy="3606799"/>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3734" y="1713429"/>
            <a:ext cx="4255660" cy="3062556"/>
          </a:xfrm>
          <a:prstGeom prst="rect">
            <a:avLst/>
          </a:prstGeom>
        </p:spPr>
      </p:pic>
      <p:sp>
        <p:nvSpPr>
          <p:cNvPr id="9" name="TextBox 8"/>
          <p:cNvSpPr txBox="1"/>
          <p:nvPr/>
        </p:nvSpPr>
        <p:spPr>
          <a:xfrm>
            <a:off x="94455" y="5682337"/>
            <a:ext cx="2979381" cy="369332"/>
          </a:xfrm>
          <a:prstGeom prst="rect">
            <a:avLst/>
          </a:prstGeom>
          <a:noFill/>
        </p:spPr>
        <p:txBody>
          <a:bodyPr wrap="square" rtlCol="0">
            <a:spAutoFit/>
          </a:bodyPr>
          <a:lstStyle/>
          <a:p>
            <a:r>
              <a:rPr lang="en-GB" dirty="0" smtClean="0">
                <a:solidFill>
                  <a:schemeClr val="bg1">
                    <a:lumMod val="50000"/>
                  </a:schemeClr>
                </a:solidFill>
                <a:latin typeface="Times New Roman" panose="02020603050405020304" pitchFamily="18" charset="0"/>
                <a:cs typeface="Times New Roman" panose="02020603050405020304" pitchFamily="18" charset="0"/>
              </a:rPr>
              <a:t>Anstey et al. 2019, in prep.</a:t>
            </a:r>
            <a:endParaRPr lang="en-GB"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7515225" y="1344097"/>
            <a:ext cx="3243262" cy="369332"/>
          </a:xfrm>
          <a:prstGeom prst="rect">
            <a:avLst/>
          </a:prstGeom>
          <a:noFill/>
        </p:spPr>
        <p:txBody>
          <a:bodyPr wrap="square" rtlCol="0">
            <a:spAutoFit/>
          </a:bodyPr>
          <a:lstStyle/>
          <a:p>
            <a:r>
              <a:rPr lang="en-GB" dirty="0" smtClean="0">
                <a:solidFill>
                  <a:schemeClr val="bg1">
                    <a:lumMod val="50000"/>
                  </a:schemeClr>
                </a:solidFill>
                <a:latin typeface="Times New Roman" panose="02020603050405020304" pitchFamily="18" charset="0"/>
                <a:cs typeface="Times New Roman" panose="02020603050405020304" pitchFamily="18" charset="0"/>
              </a:rPr>
              <a:t>Antenna designs not finalised</a:t>
            </a:r>
            <a:endParaRPr lang="en-GB"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7186613" y="5036006"/>
            <a:ext cx="4300537" cy="646331"/>
          </a:xfrm>
          <a:prstGeom prst="rect">
            <a:avLst/>
          </a:prstGeom>
          <a:noFill/>
        </p:spPr>
        <p:txBody>
          <a:bodyPr wrap="square" rtlCol="0">
            <a:spAutoFit/>
          </a:bodyPr>
          <a:lstStyle/>
          <a:p>
            <a:r>
              <a:rPr lang="en-GB" dirty="0" smtClean="0">
                <a:solidFill>
                  <a:schemeClr val="bg1">
                    <a:lumMod val="50000"/>
                  </a:schemeClr>
                </a:solidFill>
                <a:latin typeface="Times New Roman" panose="02020603050405020304" pitchFamily="18" charset="0"/>
                <a:cs typeface="Times New Roman" panose="02020603050405020304" pitchFamily="18" charset="0"/>
              </a:rPr>
              <a:t>Antenna patterns and images provided by John </a:t>
            </a:r>
            <a:r>
              <a:rPr lang="en-GB" dirty="0" err="1" smtClean="0">
                <a:solidFill>
                  <a:schemeClr val="bg1">
                    <a:lumMod val="50000"/>
                  </a:schemeClr>
                </a:solidFill>
                <a:latin typeface="Times New Roman" panose="02020603050405020304" pitchFamily="18" charset="0"/>
                <a:cs typeface="Times New Roman" panose="02020603050405020304" pitchFamily="18" charset="0"/>
              </a:rPr>
              <a:t>Cumner</a:t>
            </a:r>
            <a:r>
              <a:rPr lang="en-GB" dirty="0" smtClean="0">
                <a:solidFill>
                  <a:schemeClr val="bg1">
                    <a:lumMod val="50000"/>
                  </a:schemeClr>
                </a:solidFill>
                <a:latin typeface="Times New Roman" panose="02020603050405020304" pitchFamily="18" charset="0"/>
                <a:cs typeface="Times New Roman" panose="02020603050405020304" pitchFamily="18" charset="0"/>
              </a:rPr>
              <a:t> and </a:t>
            </a:r>
            <a:r>
              <a:rPr lang="en-GB" dirty="0">
                <a:solidFill>
                  <a:schemeClr val="bg1">
                    <a:lumMod val="50000"/>
                  </a:schemeClr>
                </a:solidFill>
                <a:latin typeface="Times New Roman" panose="02020603050405020304" pitchFamily="18" charset="0"/>
                <a:cs typeface="Times New Roman" panose="02020603050405020304" pitchFamily="18" charset="0"/>
              </a:rPr>
              <a:t>Quentin </a:t>
            </a:r>
            <a:r>
              <a:rPr lang="en-GB" dirty="0" err="1">
                <a:solidFill>
                  <a:schemeClr val="bg1">
                    <a:lumMod val="50000"/>
                  </a:schemeClr>
                </a:solidFill>
                <a:latin typeface="Times New Roman" panose="02020603050405020304" pitchFamily="18" charset="0"/>
                <a:cs typeface="Times New Roman" panose="02020603050405020304" pitchFamily="18" charset="0"/>
              </a:rPr>
              <a:t>Gueuning</a:t>
            </a:r>
            <a:endParaRPr lang="en-GB"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8" name="Rectangle 7"/>
          <p:cNvSpPr/>
          <p:nvPr/>
        </p:nvSpPr>
        <p:spPr>
          <a:xfrm>
            <a:off x="185738" y="6143625"/>
            <a:ext cx="2771775" cy="585788"/>
          </a:xfrm>
          <a:prstGeom prst="rect">
            <a:avLst/>
          </a:prstGeom>
          <a:solidFill>
            <a:srgbClr val="003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12768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3894" y="198125"/>
            <a:ext cx="11313757" cy="569349"/>
          </a:xfrm>
        </p:spPr>
        <p:txBody>
          <a:bodyPr>
            <a:normAutofit/>
          </a:bodyPr>
          <a:lstStyle/>
          <a:p>
            <a:r>
              <a:rPr lang="en-GB" sz="3200" dirty="0" smtClean="0">
                <a:latin typeface="Times New Roman" panose="02020603050405020304" pitchFamily="18" charset="0"/>
                <a:cs typeface="Times New Roman" panose="02020603050405020304" pitchFamily="18" charset="0"/>
              </a:rPr>
              <a:t>Narrow Frequency Band</a:t>
            </a:r>
            <a:endParaRPr lang="en-GB" sz="32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3894" y="2193926"/>
            <a:ext cx="3548856" cy="2661642"/>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6344" y="2193926"/>
            <a:ext cx="3548856" cy="266164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28794" y="2193926"/>
            <a:ext cx="3548856" cy="2661642"/>
          </a:xfrm>
          <a:prstGeom prst="rect">
            <a:avLst/>
          </a:prstGeom>
        </p:spPr>
      </p:pic>
      <p:sp>
        <p:nvSpPr>
          <p:cNvPr id="8" name="TextBox 7"/>
          <p:cNvSpPr txBox="1"/>
          <p:nvPr/>
        </p:nvSpPr>
        <p:spPr>
          <a:xfrm>
            <a:off x="1209634" y="5040868"/>
            <a:ext cx="1857375" cy="369332"/>
          </a:xfrm>
          <a:prstGeom prst="rect">
            <a:avLst/>
          </a:prstGeom>
          <a:noFill/>
        </p:spPr>
        <p:txBody>
          <a:bodyPr wrap="square" rtlCol="0">
            <a:spAutoFit/>
          </a:bodyPr>
          <a:lstStyle/>
          <a:p>
            <a:r>
              <a:rPr lang="en-GB" dirty="0" smtClean="0">
                <a:latin typeface="Times New Roman" panose="02020603050405020304" pitchFamily="18" charset="0"/>
                <a:cs typeface="Times New Roman" panose="02020603050405020304" pitchFamily="18" charset="0"/>
              </a:rPr>
              <a:t>Elliptical Dipole</a:t>
            </a:r>
            <a:endParaRPr lang="en-GB" dirty="0">
              <a:latin typeface="Times New Roman" panose="02020603050405020304" pitchFamily="18" charset="0"/>
              <a:cs typeface="Times New Roman" panose="02020603050405020304" pitchFamily="18" charset="0"/>
            </a:endParaRPr>
          </a:p>
        </p:txBody>
      </p:sp>
      <p:sp>
        <p:nvSpPr>
          <p:cNvPr id="9" name="TextBox 8"/>
          <p:cNvSpPr txBox="1"/>
          <p:nvPr/>
        </p:nvSpPr>
        <p:spPr>
          <a:xfrm>
            <a:off x="5407137" y="5040868"/>
            <a:ext cx="1227268" cy="369332"/>
          </a:xfrm>
          <a:prstGeom prst="rect">
            <a:avLst/>
          </a:prstGeom>
          <a:noFill/>
        </p:spPr>
        <p:txBody>
          <a:bodyPr wrap="square" rtlCol="0">
            <a:spAutoFit/>
          </a:bodyPr>
          <a:lstStyle/>
          <a:p>
            <a:r>
              <a:rPr lang="en-GB" dirty="0" smtClean="0">
                <a:latin typeface="Times New Roman" panose="02020603050405020304" pitchFamily="18" charset="0"/>
                <a:cs typeface="Times New Roman" panose="02020603050405020304" pitchFamily="18" charset="0"/>
              </a:rPr>
              <a:t>Log Spiral</a:t>
            </a:r>
            <a:endParaRPr lang="en-GB"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8974534" y="5040868"/>
            <a:ext cx="1741091" cy="369332"/>
          </a:xfrm>
          <a:prstGeom prst="rect">
            <a:avLst/>
          </a:prstGeom>
          <a:noFill/>
        </p:spPr>
        <p:txBody>
          <a:bodyPr wrap="square" rtlCol="0">
            <a:spAutoFit/>
          </a:bodyPr>
          <a:lstStyle/>
          <a:p>
            <a:r>
              <a:rPr lang="en-GB" dirty="0" smtClean="0">
                <a:latin typeface="Times New Roman" panose="02020603050405020304" pitchFamily="18" charset="0"/>
                <a:cs typeface="Times New Roman" panose="02020603050405020304" pitchFamily="18" charset="0"/>
              </a:rPr>
              <a:t>Conical Sinuous</a:t>
            </a:r>
            <a:endParaRPr lang="en-GB"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94455" y="5682337"/>
            <a:ext cx="2979381" cy="369332"/>
          </a:xfrm>
          <a:prstGeom prst="rect">
            <a:avLst/>
          </a:prstGeom>
          <a:noFill/>
        </p:spPr>
        <p:txBody>
          <a:bodyPr wrap="square" rtlCol="0">
            <a:spAutoFit/>
          </a:bodyPr>
          <a:lstStyle/>
          <a:p>
            <a:r>
              <a:rPr lang="en-GB" dirty="0" smtClean="0">
                <a:solidFill>
                  <a:schemeClr val="bg1">
                    <a:lumMod val="50000"/>
                  </a:schemeClr>
                </a:solidFill>
                <a:latin typeface="Times New Roman" panose="02020603050405020304" pitchFamily="18" charset="0"/>
                <a:cs typeface="Times New Roman" panose="02020603050405020304" pitchFamily="18" charset="0"/>
              </a:rPr>
              <a:t>Anstey et al. 2019, in prep.</a:t>
            </a:r>
            <a:endParaRPr lang="en-GB"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185738" y="6143625"/>
            <a:ext cx="2771775" cy="585788"/>
          </a:xfrm>
          <a:prstGeom prst="rect">
            <a:avLst/>
          </a:prstGeom>
          <a:solidFill>
            <a:srgbClr val="003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803740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3894" y="169550"/>
            <a:ext cx="11313757" cy="569349"/>
          </a:xfrm>
        </p:spPr>
        <p:txBody>
          <a:bodyPr>
            <a:normAutofit/>
          </a:bodyPr>
          <a:lstStyle/>
          <a:p>
            <a:r>
              <a:rPr lang="en-GB" sz="3200" dirty="0" smtClean="0">
                <a:latin typeface="Times New Roman" panose="02020603050405020304" pitchFamily="18" charset="0"/>
                <a:cs typeface="Times New Roman" panose="02020603050405020304" pitchFamily="18" charset="0"/>
              </a:rPr>
              <a:t>General Modelling Protocol</a:t>
            </a:r>
            <a:endParaRPr lang="en-GB"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342900" indent="-342900">
              <a:buFontTx/>
              <a:buChar char="-"/>
            </a:pPr>
            <a:r>
              <a:rPr lang="en-GB" sz="3200" dirty="0" smtClean="0">
                <a:solidFill>
                  <a:schemeClr val="tx1"/>
                </a:solidFill>
                <a:latin typeface="Times New Roman" panose="02020603050405020304" pitchFamily="18" charset="0"/>
                <a:cs typeface="Times New Roman" panose="02020603050405020304" pitchFamily="18" charset="0"/>
              </a:rPr>
              <a:t>Generate a parameterised model of the entire sky across the whole frequency range</a:t>
            </a:r>
          </a:p>
          <a:p>
            <a:endParaRPr lang="en-GB" sz="3200" dirty="0" smtClean="0">
              <a:solidFill>
                <a:schemeClr val="tx1"/>
              </a:solidFill>
              <a:latin typeface="Times New Roman" panose="02020603050405020304" pitchFamily="18" charset="0"/>
              <a:cs typeface="Times New Roman" panose="02020603050405020304" pitchFamily="18" charset="0"/>
            </a:endParaRPr>
          </a:p>
          <a:p>
            <a:pPr marL="342900" indent="-342900">
              <a:buFontTx/>
              <a:buChar char="-"/>
            </a:pPr>
            <a:r>
              <a:rPr lang="en-GB" sz="3200" dirty="0" smtClean="0">
                <a:solidFill>
                  <a:schemeClr val="tx1"/>
                </a:solidFill>
                <a:latin typeface="Times New Roman" panose="02020603050405020304" pitchFamily="18" charset="0"/>
                <a:cs typeface="Times New Roman" panose="02020603050405020304" pitchFamily="18" charset="0"/>
              </a:rPr>
              <a:t>Generate a parameterised model of the antenna pattern</a:t>
            </a:r>
          </a:p>
          <a:p>
            <a:endParaRPr lang="en-GB" sz="3200" dirty="0" smtClean="0">
              <a:solidFill>
                <a:schemeClr val="tx1"/>
              </a:solidFill>
              <a:latin typeface="Times New Roman" panose="02020603050405020304" pitchFamily="18" charset="0"/>
              <a:cs typeface="Times New Roman" panose="02020603050405020304" pitchFamily="18" charset="0"/>
            </a:endParaRPr>
          </a:p>
          <a:p>
            <a:pPr marL="342900" indent="-342900">
              <a:buFontTx/>
              <a:buChar char="-"/>
            </a:pPr>
            <a:r>
              <a:rPr lang="en-GB" sz="3200" dirty="0" smtClean="0">
                <a:solidFill>
                  <a:schemeClr val="tx1"/>
                </a:solidFill>
                <a:latin typeface="Times New Roman" panose="02020603050405020304" pitchFamily="18" charset="0"/>
                <a:cs typeface="Times New Roman" panose="02020603050405020304" pitchFamily="18" charset="0"/>
              </a:rPr>
              <a:t>Fit a foreground model of the convolution of the pattern model with the sky model</a:t>
            </a:r>
            <a:endParaRPr lang="en-GB" sz="3200" dirty="0">
              <a:solidFill>
                <a:schemeClr val="tx1"/>
              </a:solidFill>
              <a:latin typeface="Times New Roman" panose="02020603050405020304" pitchFamily="18" charset="0"/>
              <a:cs typeface="Times New Roman" panose="02020603050405020304" pitchFamily="18" charset="0"/>
            </a:endParaRPr>
          </a:p>
        </p:txBody>
      </p:sp>
      <p:sp>
        <p:nvSpPr>
          <p:cNvPr id="4" name="Rectangle 3"/>
          <p:cNvSpPr/>
          <p:nvPr/>
        </p:nvSpPr>
        <p:spPr>
          <a:xfrm>
            <a:off x="185738" y="6143625"/>
            <a:ext cx="2771775" cy="585788"/>
          </a:xfrm>
          <a:prstGeom prst="rect">
            <a:avLst/>
          </a:prstGeom>
          <a:solidFill>
            <a:srgbClr val="003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195003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3894" y="169550"/>
            <a:ext cx="11313757" cy="569349"/>
          </a:xfrm>
        </p:spPr>
        <p:txBody>
          <a:bodyPr>
            <a:normAutofit/>
          </a:bodyPr>
          <a:lstStyle/>
          <a:p>
            <a:r>
              <a:rPr lang="en-GB" sz="3200" dirty="0" smtClean="0">
                <a:latin typeface="Times New Roman" panose="02020603050405020304" pitchFamily="18" charset="0"/>
                <a:cs typeface="Times New Roman" panose="02020603050405020304" pitchFamily="18" charset="0"/>
              </a:rPr>
              <a:t>Sky Division</a:t>
            </a:r>
            <a:endParaRPr lang="en-GB" sz="32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6489" y="1836737"/>
            <a:ext cx="4552891" cy="2892425"/>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0809" y="1836737"/>
            <a:ext cx="4552891" cy="2892425"/>
          </a:xfrm>
          <a:prstGeom prst="rect">
            <a:avLst/>
          </a:prstGeom>
        </p:spPr>
      </p:pic>
      <p:sp>
        <p:nvSpPr>
          <p:cNvPr id="7" name="TextBox 6"/>
          <p:cNvSpPr txBox="1"/>
          <p:nvPr/>
        </p:nvSpPr>
        <p:spPr>
          <a:xfrm>
            <a:off x="94455" y="5682337"/>
            <a:ext cx="2979381" cy="369332"/>
          </a:xfrm>
          <a:prstGeom prst="rect">
            <a:avLst/>
          </a:prstGeom>
          <a:noFill/>
        </p:spPr>
        <p:txBody>
          <a:bodyPr wrap="square" rtlCol="0">
            <a:spAutoFit/>
          </a:bodyPr>
          <a:lstStyle/>
          <a:p>
            <a:r>
              <a:rPr lang="en-GB" dirty="0" smtClean="0">
                <a:solidFill>
                  <a:schemeClr val="bg1">
                    <a:lumMod val="50000"/>
                  </a:schemeClr>
                </a:solidFill>
                <a:latin typeface="Times New Roman" panose="02020603050405020304" pitchFamily="18" charset="0"/>
                <a:cs typeface="Times New Roman" panose="02020603050405020304" pitchFamily="18" charset="0"/>
              </a:rPr>
              <a:t>Anstey et al. 2019, in prep.</a:t>
            </a:r>
            <a:endParaRPr lang="en-GB"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6" name="Rectangle 5"/>
          <p:cNvSpPr/>
          <p:nvPr/>
        </p:nvSpPr>
        <p:spPr>
          <a:xfrm>
            <a:off x="185738" y="6143625"/>
            <a:ext cx="2771775" cy="585788"/>
          </a:xfrm>
          <a:prstGeom prst="rect">
            <a:avLst/>
          </a:prstGeom>
          <a:solidFill>
            <a:srgbClr val="003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2485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7741</TotalTime>
  <Words>1790</Words>
  <Application>Microsoft Office PowerPoint</Application>
  <PresentationFormat>Widescreen</PresentationFormat>
  <Paragraphs>162</Paragraphs>
  <Slides>18</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Arial</vt:lpstr>
      <vt:lpstr>Calibri</vt:lpstr>
      <vt:lpstr>Cambria Math</vt:lpstr>
      <vt:lpstr>Times New Roman</vt:lpstr>
      <vt:lpstr>Office Theme</vt:lpstr>
      <vt:lpstr>Custom Design</vt:lpstr>
      <vt:lpstr>Bayesian Data Analysis for REACH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UIS, University of Cambridge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Suvi Roberts</dc:creator>
  <cp:lastModifiedBy>Dominic Anstey</cp:lastModifiedBy>
  <cp:revision>133</cp:revision>
  <dcterms:created xsi:type="dcterms:W3CDTF">2017-09-14T13:39:33Z</dcterms:created>
  <dcterms:modified xsi:type="dcterms:W3CDTF">2019-10-09T14:37:24Z</dcterms:modified>
</cp:coreProperties>
</file>